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76"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5" r:id="rId50"/>
    <p:sldId id="304" r:id="rId51"/>
    <p:sldId id="306" r:id="rId52"/>
    <p:sldId id="307" r:id="rId53"/>
    <p:sldId id="308" r:id="rId54"/>
  </p:sldIdLst>
  <p:sldSz cx="9144000" cy="6858000" type="screen4x3"/>
  <p:notesSz cx="6858000" cy="9144000"/>
  <p:defaultTextStyle>
    <a:defPPr>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Название 1"/>
          <p:cNvSpPr>
            <a:spLocks noGrp="1"/>
          </p:cNvSpPr>
          <p:nvPr>
            <p:ph type="ctrTitle"/>
          </p:nvPr>
        </p:nvSpPr>
        <p:spPr>
          <a:xfrm>
            <a:off x="685800" y="2130425"/>
            <a:ext cx="7772400" cy="1470025"/>
          </a:xfrm>
        </p:spPr>
        <p:txBody>
          <a:bodyPr/>
          <a:lstStyle/>
          <a:p>
            <a:r>
              <a:rPr lang="en-US"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Образец подзаголовка</a:t>
            </a:r>
            <a:endParaRPr lang="ru-RU"/>
          </a:p>
        </p:txBody>
      </p:sp>
      <p:sp>
        <p:nvSpPr>
          <p:cNvPr id="4" name="Дата 3"/>
          <p:cNvSpPr>
            <a:spLocks noGrp="1"/>
          </p:cNvSpPr>
          <p:nvPr>
            <p:ph type="dt" sz="half" idx="10"/>
          </p:nvPr>
        </p:nvSpPr>
        <p:spPr/>
        <p:txBody>
          <a:bodyPr/>
          <a:lstStyle/>
          <a:p>
            <a:fld id="{E5E82D5A-444C-DF40-96AB-338D5860B0AC}" type="datetimeFigureOut">
              <a:rPr lang="ru-RU" smtClean="0"/>
              <a:pPr/>
              <a:t>20.09.2022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101320-D064-1F4E-A6DF-458A4DA15FC0}" type="slidenum">
              <a:rPr lang="ru-RU" smtClean="0"/>
              <a:pPr/>
              <a:t>‹#›</a:t>
            </a:fld>
            <a:endParaRPr lang="ru-RU"/>
          </a:p>
        </p:txBody>
      </p:sp>
    </p:spTree>
    <p:extLst>
      <p:ext uri="{BB962C8B-B14F-4D97-AF65-F5344CB8AC3E}">
        <p14:creationId xmlns:p14="http://schemas.microsoft.com/office/powerpoint/2010/main" xmlns="" val="1587871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 текст">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x-none"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x-none" smtClean="0"/>
              <a:t>Образец текста</a:t>
            </a:r>
          </a:p>
          <a:p>
            <a:pPr lvl="1"/>
            <a:r>
              <a:rPr lang="x-none" smtClean="0"/>
              <a:t>Второй уровень</a:t>
            </a:r>
          </a:p>
          <a:p>
            <a:pPr lvl="2"/>
            <a:r>
              <a:rPr lang="x-none" smtClean="0"/>
              <a:t>Третий уровень</a:t>
            </a:r>
          </a:p>
          <a:p>
            <a:pPr lvl="3"/>
            <a:r>
              <a:rPr lang="x-none" smtClean="0"/>
              <a:t>Четвертый уровень</a:t>
            </a:r>
          </a:p>
          <a:p>
            <a:pPr lvl="4"/>
            <a:r>
              <a:rPr lang="x-none" smtClean="0"/>
              <a:t>Пятый уровень</a:t>
            </a:r>
            <a:endParaRPr lang="ru-RU"/>
          </a:p>
        </p:txBody>
      </p:sp>
      <p:sp>
        <p:nvSpPr>
          <p:cNvPr id="4" name="Дата 3"/>
          <p:cNvSpPr>
            <a:spLocks noGrp="1"/>
          </p:cNvSpPr>
          <p:nvPr>
            <p:ph type="dt" sz="half" idx="10"/>
          </p:nvPr>
        </p:nvSpPr>
        <p:spPr/>
        <p:txBody>
          <a:bodyPr/>
          <a:lstStyle/>
          <a:p>
            <a:fld id="{E5E82D5A-444C-DF40-96AB-338D5860B0AC}" type="datetimeFigureOut">
              <a:rPr lang="ru-RU" smtClean="0"/>
              <a:pPr/>
              <a:t>20.09.2022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101320-D064-1F4E-A6DF-458A4DA15FC0}" type="slidenum">
              <a:rPr lang="ru-RU" smtClean="0"/>
              <a:pPr/>
              <a:t>‹#›</a:t>
            </a:fld>
            <a:endParaRPr lang="ru-RU"/>
          </a:p>
        </p:txBody>
      </p:sp>
    </p:spTree>
    <p:extLst>
      <p:ext uri="{BB962C8B-B14F-4D97-AF65-F5344CB8AC3E}">
        <p14:creationId xmlns:p14="http://schemas.microsoft.com/office/powerpoint/2010/main" xmlns="" val="4092876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 загол.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x-none"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x-none" smtClean="0"/>
              <a:t>Образец текста</a:t>
            </a:r>
          </a:p>
          <a:p>
            <a:pPr lvl="1"/>
            <a:r>
              <a:rPr lang="x-none" smtClean="0"/>
              <a:t>Второй уровень</a:t>
            </a:r>
          </a:p>
          <a:p>
            <a:pPr lvl="2"/>
            <a:r>
              <a:rPr lang="x-none" smtClean="0"/>
              <a:t>Третий уровень</a:t>
            </a:r>
          </a:p>
          <a:p>
            <a:pPr lvl="3"/>
            <a:r>
              <a:rPr lang="x-none" smtClean="0"/>
              <a:t>Четвертый уровень</a:t>
            </a:r>
          </a:p>
          <a:p>
            <a:pPr lvl="4"/>
            <a:r>
              <a:rPr lang="x-none" smtClean="0"/>
              <a:t>Пятый уровень</a:t>
            </a:r>
            <a:endParaRPr lang="ru-RU"/>
          </a:p>
        </p:txBody>
      </p:sp>
      <p:sp>
        <p:nvSpPr>
          <p:cNvPr id="4" name="Дата 3"/>
          <p:cNvSpPr>
            <a:spLocks noGrp="1"/>
          </p:cNvSpPr>
          <p:nvPr>
            <p:ph type="dt" sz="half" idx="10"/>
          </p:nvPr>
        </p:nvSpPr>
        <p:spPr/>
        <p:txBody>
          <a:bodyPr/>
          <a:lstStyle/>
          <a:p>
            <a:fld id="{E5E82D5A-444C-DF40-96AB-338D5860B0AC}" type="datetimeFigureOut">
              <a:rPr lang="ru-RU" smtClean="0"/>
              <a:pPr/>
              <a:t>20.09.2022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101320-D064-1F4E-A6DF-458A4DA15FC0}" type="slidenum">
              <a:rPr lang="ru-RU" smtClean="0"/>
              <a:pPr/>
              <a:t>‹#›</a:t>
            </a:fld>
            <a:endParaRPr lang="ru-RU"/>
          </a:p>
        </p:txBody>
      </p:sp>
    </p:spTree>
    <p:extLst>
      <p:ext uri="{BB962C8B-B14F-4D97-AF65-F5344CB8AC3E}">
        <p14:creationId xmlns:p14="http://schemas.microsoft.com/office/powerpoint/2010/main" xmlns="" val="2310196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en-US" smtClean="0"/>
              <a:t>Образец заголовка</a:t>
            </a:r>
            <a:endParaRPr lang="ru-RU"/>
          </a:p>
        </p:txBody>
      </p:sp>
      <p:sp>
        <p:nvSpPr>
          <p:cNvPr id="3" name="Содержимое 2"/>
          <p:cNvSpPr>
            <a:spLocks noGrp="1"/>
          </p:cNvSpPr>
          <p:nvPr>
            <p:ph idx="1"/>
          </p:nvPr>
        </p:nvSpPr>
        <p:spPr/>
        <p:txBody>
          <a:body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ru-RU"/>
          </a:p>
        </p:txBody>
      </p:sp>
      <p:sp>
        <p:nvSpPr>
          <p:cNvPr id="4" name="Дата 3"/>
          <p:cNvSpPr>
            <a:spLocks noGrp="1"/>
          </p:cNvSpPr>
          <p:nvPr>
            <p:ph type="dt" sz="half" idx="10"/>
          </p:nvPr>
        </p:nvSpPr>
        <p:spPr/>
        <p:txBody>
          <a:bodyPr/>
          <a:lstStyle/>
          <a:p>
            <a:fld id="{E5E82D5A-444C-DF40-96AB-338D5860B0AC}" type="datetimeFigureOut">
              <a:rPr lang="ru-RU" smtClean="0"/>
              <a:pPr/>
              <a:t>20.09.2022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101320-D064-1F4E-A6DF-458A4DA15FC0}" type="slidenum">
              <a:rPr lang="ru-RU" smtClean="0"/>
              <a:pPr/>
              <a:t>‹#›</a:t>
            </a:fld>
            <a:endParaRPr lang="ru-RU"/>
          </a:p>
        </p:txBody>
      </p:sp>
    </p:spTree>
    <p:extLst>
      <p:ext uri="{BB962C8B-B14F-4D97-AF65-F5344CB8AC3E}">
        <p14:creationId xmlns:p14="http://schemas.microsoft.com/office/powerpoint/2010/main" xmlns="" val="3218641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Название 1"/>
          <p:cNvSpPr>
            <a:spLocks noGrp="1"/>
          </p:cNvSpPr>
          <p:nvPr>
            <p:ph type="title"/>
          </p:nvPr>
        </p:nvSpPr>
        <p:spPr>
          <a:xfrm>
            <a:off x="722313" y="4406900"/>
            <a:ext cx="7772400" cy="1362075"/>
          </a:xfrm>
        </p:spPr>
        <p:txBody>
          <a:bodyPr anchor="t"/>
          <a:lstStyle>
            <a:lvl1pPr algn="l">
              <a:defRPr sz="4000" b="1" cap="all"/>
            </a:lvl1pPr>
          </a:lstStyle>
          <a:p>
            <a:r>
              <a:rPr lang="x-none"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Образец текста</a:t>
            </a:r>
          </a:p>
        </p:txBody>
      </p:sp>
      <p:sp>
        <p:nvSpPr>
          <p:cNvPr id="4" name="Дата 3"/>
          <p:cNvSpPr>
            <a:spLocks noGrp="1"/>
          </p:cNvSpPr>
          <p:nvPr>
            <p:ph type="dt" sz="half" idx="10"/>
          </p:nvPr>
        </p:nvSpPr>
        <p:spPr/>
        <p:txBody>
          <a:bodyPr/>
          <a:lstStyle/>
          <a:p>
            <a:fld id="{E5E82D5A-444C-DF40-96AB-338D5860B0AC}" type="datetimeFigureOut">
              <a:rPr lang="ru-RU" smtClean="0"/>
              <a:pPr/>
              <a:t>20.09.2022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101320-D064-1F4E-A6DF-458A4DA15FC0}" type="slidenum">
              <a:rPr lang="ru-RU" smtClean="0"/>
              <a:pPr/>
              <a:t>‹#›</a:t>
            </a:fld>
            <a:endParaRPr lang="ru-RU"/>
          </a:p>
        </p:txBody>
      </p:sp>
    </p:spTree>
    <p:extLst>
      <p:ext uri="{BB962C8B-B14F-4D97-AF65-F5344CB8AC3E}">
        <p14:creationId xmlns:p14="http://schemas.microsoft.com/office/powerpoint/2010/main" xmlns="" val="3092872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x-none"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Образец текста</a:t>
            </a:r>
          </a:p>
          <a:p>
            <a:pPr lvl="1"/>
            <a:r>
              <a:rPr lang="x-none" smtClean="0"/>
              <a:t>Второй уровень</a:t>
            </a:r>
          </a:p>
          <a:p>
            <a:pPr lvl="2"/>
            <a:r>
              <a:rPr lang="x-none" smtClean="0"/>
              <a:t>Третий уровень</a:t>
            </a:r>
          </a:p>
          <a:p>
            <a:pPr lvl="3"/>
            <a:r>
              <a:rPr lang="x-none" smtClean="0"/>
              <a:t>Четвертый уровень</a:t>
            </a:r>
          </a:p>
          <a:p>
            <a:pPr lvl="4"/>
            <a:r>
              <a:rPr lang="x-none"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Образец текста</a:t>
            </a:r>
          </a:p>
          <a:p>
            <a:pPr lvl="1"/>
            <a:r>
              <a:rPr lang="x-none" smtClean="0"/>
              <a:t>Второй уровень</a:t>
            </a:r>
          </a:p>
          <a:p>
            <a:pPr lvl="2"/>
            <a:r>
              <a:rPr lang="x-none" smtClean="0"/>
              <a:t>Третий уровень</a:t>
            </a:r>
          </a:p>
          <a:p>
            <a:pPr lvl="3"/>
            <a:r>
              <a:rPr lang="x-none" smtClean="0"/>
              <a:t>Четвертый уровень</a:t>
            </a:r>
          </a:p>
          <a:p>
            <a:pPr lvl="4"/>
            <a:r>
              <a:rPr lang="x-none" smtClean="0"/>
              <a:t>Пятый уровень</a:t>
            </a:r>
            <a:endParaRPr lang="ru-RU"/>
          </a:p>
        </p:txBody>
      </p:sp>
      <p:sp>
        <p:nvSpPr>
          <p:cNvPr id="5" name="Дата 4"/>
          <p:cNvSpPr>
            <a:spLocks noGrp="1"/>
          </p:cNvSpPr>
          <p:nvPr>
            <p:ph type="dt" sz="half" idx="10"/>
          </p:nvPr>
        </p:nvSpPr>
        <p:spPr/>
        <p:txBody>
          <a:bodyPr/>
          <a:lstStyle/>
          <a:p>
            <a:fld id="{E5E82D5A-444C-DF40-96AB-338D5860B0AC}" type="datetimeFigureOut">
              <a:rPr lang="ru-RU" smtClean="0"/>
              <a:pPr/>
              <a:t>20.09.2022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B101320-D064-1F4E-A6DF-458A4DA15FC0}" type="slidenum">
              <a:rPr lang="ru-RU" smtClean="0"/>
              <a:pPr/>
              <a:t>‹#›</a:t>
            </a:fld>
            <a:endParaRPr lang="ru-RU"/>
          </a:p>
        </p:txBody>
      </p:sp>
    </p:spTree>
    <p:extLst>
      <p:ext uri="{BB962C8B-B14F-4D97-AF65-F5344CB8AC3E}">
        <p14:creationId xmlns:p14="http://schemas.microsoft.com/office/powerpoint/2010/main" xmlns="" val="3830475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lvl1pPr>
              <a:defRPr/>
            </a:lvl1pPr>
          </a:lstStyle>
          <a:p>
            <a:r>
              <a:rPr lang="x-none"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Образец текста</a:t>
            </a:r>
          </a:p>
          <a:p>
            <a:pPr lvl="1"/>
            <a:r>
              <a:rPr lang="x-none" smtClean="0"/>
              <a:t>Второй уровень</a:t>
            </a:r>
          </a:p>
          <a:p>
            <a:pPr lvl="2"/>
            <a:r>
              <a:rPr lang="x-none" smtClean="0"/>
              <a:t>Третий уровень</a:t>
            </a:r>
          </a:p>
          <a:p>
            <a:pPr lvl="3"/>
            <a:r>
              <a:rPr lang="x-none" smtClean="0"/>
              <a:t>Четвертый уровень</a:t>
            </a:r>
          </a:p>
          <a:p>
            <a:pPr lvl="4"/>
            <a:r>
              <a:rPr lang="x-none"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Образец текста</a:t>
            </a:r>
          </a:p>
          <a:p>
            <a:pPr lvl="1"/>
            <a:r>
              <a:rPr lang="x-none" smtClean="0"/>
              <a:t>Второй уровень</a:t>
            </a:r>
          </a:p>
          <a:p>
            <a:pPr lvl="2"/>
            <a:r>
              <a:rPr lang="x-none" smtClean="0"/>
              <a:t>Третий уровень</a:t>
            </a:r>
          </a:p>
          <a:p>
            <a:pPr lvl="3"/>
            <a:r>
              <a:rPr lang="x-none" smtClean="0"/>
              <a:t>Четвертый уровень</a:t>
            </a:r>
          </a:p>
          <a:p>
            <a:pPr lvl="4"/>
            <a:r>
              <a:rPr lang="x-none" smtClean="0"/>
              <a:t>Пятый уровень</a:t>
            </a:r>
            <a:endParaRPr lang="ru-RU"/>
          </a:p>
        </p:txBody>
      </p:sp>
      <p:sp>
        <p:nvSpPr>
          <p:cNvPr id="7" name="Дата 6"/>
          <p:cNvSpPr>
            <a:spLocks noGrp="1"/>
          </p:cNvSpPr>
          <p:nvPr>
            <p:ph type="dt" sz="half" idx="10"/>
          </p:nvPr>
        </p:nvSpPr>
        <p:spPr/>
        <p:txBody>
          <a:bodyPr/>
          <a:lstStyle/>
          <a:p>
            <a:fld id="{E5E82D5A-444C-DF40-96AB-338D5860B0AC}" type="datetimeFigureOut">
              <a:rPr lang="ru-RU" smtClean="0"/>
              <a:pPr/>
              <a:t>20.09.2022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B101320-D064-1F4E-A6DF-458A4DA15FC0}" type="slidenum">
              <a:rPr lang="ru-RU" smtClean="0"/>
              <a:pPr/>
              <a:t>‹#›</a:t>
            </a:fld>
            <a:endParaRPr lang="ru-RU"/>
          </a:p>
        </p:txBody>
      </p:sp>
    </p:spTree>
    <p:extLst>
      <p:ext uri="{BB962C8B-B14F-4D97-AF65-F5344CB8AC3E}">
        <p14:creationId xmlns:p14="http://schemas.microsoft.com/office/powerpoint/2010/main" xmlns="" val="3541905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x-none" smtClean="0"/>
              <a:t>Образец заголовка</a:t>
            </a:r>
            <a:endParaRPr lang="ru-RU"/>
          </a:p>
        </p:txBody>
      </p:sp>
      <p:sp>
        <p:nvSpPr>
          <p:cNvPr id="3" name="Дата 2"/>
          <p:cNvSpPr>
            <a:spLocks noGrp="1"/>
          </p:cNvSpPr>
          <p:nvPr>
            <p:ph type="dt" sz="half" idx="10"/>
          </p:nvPr>
        </p:nvSpPr>
        <p:spPr/>
        <p:txBody>
          <a:bodyPr/>
          <a:lstStyle/>
          <a:p>
            <a:fld id="{E5E82D5A-444C-DF40-96AB-338D5860B0AC}" type="datetimeFigureOut">
              <a:rPr lang="ru-RU" smtClean="0"/>
              <a:pPr/>
              <a:t>20.09.2022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B101320-D064-1F4E-A6DF-458A4DA15FC0}" type="slidenum">
              <a:rPr lang="ru-RU" smtClean="0"/>
              <a:pPr/>
              <a:t>‹#›</a:t>
            </a:fld>
            <a:endParaRPr lang="ru-RU"/>
          </a:p>
        </p:txBody>
      </p:sp>
    </p:spTree>
    <p:extLst>
      <p:ext uri="{BB962C8B-B14F-4D97-AF65-F5344CB8AC3E}">
        <p14:creationId xmlns:p14="http://schemas.microsoft.com/office/powerpoint/2010/main" xmlns="" val="98823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5E82D5A-444C-DF40-96AB-338D5860B0AC}" type="datetimeFigureOut">
              <a:rPr lang="ru-RU" smtClean="0"/>
              <a:pPr/>
              <a:t>20.09.2022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B101320-D064-1F4E-A6DF-458A4DA15FC0}" type="slidenum">
              <a:rPr lang="ru-RU" smtClean="0"/>
              <a:pPr/>
              <a:t>‹#›</a:t>
            </a:fld>
            <a:endParaRPr lang="ru-RU"/>
          </a:p>
        </p:txBody>
      </p:sp>
    </p:spTree>
    <p:extLst>
      <p:ext uri="{BB962C8B-B14F-4D97-AF65-F5344CB8AC3E}">
        <p14:creationId xmlns:p14="http://schemas.microsoft.com/office/powerpoint/2010/main" xmlns="" val="249899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Название 1"/>
          <p:cNvSpPr>
            <a:spLocks noGrp="1"/>
          </p:cNvSpPr>
          <p:nvPr>
            <p:ph type="title"/>
          </p:nvPr>
        </p:nvSpPr>
        <p:spPr>
          <a:xfrm>
            <a:off x="457200" y="273050"/>
            <a:ext cx="3008313" cy="1162050"/>
          </a:xfrm>
        </p:spPr>
        <p:txBody>
          <a:bodyPr anchor="b"/>
          <a:lstStyle>
            <a:lvl1pPr algn="l">
              <a:defRPr sz="2000" b="1"/>
            </a:lvl1pPr>
          </a:lstStyle>
          <a:p>
            <a:r>
              <a:rPr lang="x-none"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Образец текста</a:t>
            </a:r>
          </a:p>
          <a:p>
            <a:pPr lvl="1"/>
            <a:r>
              <a:rPr lang="x-none" smtClean="0"/>
              <a:t>Второй уровень</a:t>
            </a:r>
          </a:p>
          <a:p>
            <a:pPr lvl="2"/>
            <a:r>
              <a:rPr lang="x-none" smtClean="0"/>
              <a:t>Третий уровень</a:t>
            </a:r>
          </a:p>
          <a:p>
            <a:pPr lvl="3"/>
            <a:r>
              <a:rPr lang="x-none" smtClean="0"/>
              <a:t>Четвертый уровень</a:t>
            </a:r>
          </a:p>
          <a:p>
            <a:pPr lvl="4"/>
            <a:r>
              <a:rPr lang="x-none"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Образец текста</a:t>
            </a:r>
          </a:p>
        </p:txBody>
      </p:sp>
      <p:sp>
        <p:nvSpPr>
          <p:cNvPr id="5" name="Дата 4"/>
          <p:cNvSpPr>
            <a:spLocks noGrp="1"/>
          </p:cNvSpPr>
          <p:nvPr>
            <p:ph type="dt" sz="half" idx="10"/>
          </p:nvPr>
        </p:nvSpPr>
        <p:spPr/>
        <p:txBody>
          <a:bodyPr/>
          <a:lstStyle/>
          <a:p>
            <a:fld id="{E5E82D5A-444C-DF40-96AB-338D5860B0AC}" type="datetimeFigureOut">
              <a:rPr lang="ru-RU" smtClean="0"/>
              <a:pPr/>
              <a:t>20.09.2022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B101320-D064-1F4E-A6DF-458A4DA15FC0}" type="slidenum">
              <a:rPr lang="ru-RU" smtClean="0"/>
              <a:pPr/>
              <a:t>‹#›</a:t>
            </a:fld>
            <a:endParaRPr lang="ru-RU"/>
          </a:p>
        </p:txBody>
      </p:sp>
    </p:spTree>
    <p:extLst>
      <p:ext uri="{BB962C8B-B14F-4D97-AF65-F5344CB8AC3E}">
        <p14:creationId xmlns:p14="http://schemas.microsoft.com/office/powerpoint/2010/main" xmlns="" val="1972175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Название 1"/>
          <p:cNvSpPr>
            <a:spLocks noGrp="1"/>
          </p:cNvSpPr>
          <p:nvPr>
            <p:ph type="title"/>
          </p:nvPr>
        </p:nvSpPr>
        <p:spPr>
          <a:xfrm>
            <a:off x="1792288" y="4800600"/>
            <a:ext cx="5486400" cy="566738"/>
          </a:xfrm>
        </p:spPr>
        <p:txBody>
          <a:bodyPr anchor="b"/>
          <a:lstStyle>
            <a:lvl1pPr algn="l">
              <a:defRPr sz="2000" b="1"/>
            </a:lvl1pPr>
          </a:lstStyle>
          <a:p>
            <a:r>
              <a:rPr lang="x-none"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Образец текста</a:t>
            </a:r>
          </a:p>
        </p:txBody>
      </p:sp>
      <p:sp>
        <p:nvSpPr>
          <p:cNvPr id="5" name="Дата 4"/>
          <p:cNvSpPr>
            <a:spLocks noGrp="1"/>
          </p:cNvSpPr>
          <p:nvPr>
            <p:ph type="dt" sz="half" idx="10"/>
          </p:nvPr>
        </p:nvSpPr>
        <p:spPr/>
        <p:txBody>
          <a:bodyPr/>
          <a:lstStyle/>
          <a:p>
            <a:fld id="{E5E82D5A-444C-DF40-96AB-338D5860B0AC}" type="datetimeFigureOut">
              <a:rPr lang="ru-RU" smtClean="0"/>
              <a:pPr/>
              <a:t>20.09.2022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B101320-D064-1F4E-A6DF-458A4DA15FC0}" type="slidenum">
              <a:rPr lang="ru-RU" smtClean="0"/>
              <a:pPr/>
              <a:t>‹#›</a:t>
            </a:fld>
            <a:endParaRPr lang="ru-RU"/>
          </a:p>
        </p:txBody>
      </p:sp>
    </p:spTree>
    <p:extLst>
      <p:ext uri="{BB962C8B-B14F-4D97-AF65-F5344CB8AC3E}">
        <p14:creationId xmlns:p14="http://schemas.microsoft.com/office/powerpoint/2010/main" xmlns="" val="1268572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E82D5A-444C-DF40-96AB-338D5860B0AC}" type="datetimeFigureOut">
              <a:rPr lang="ru-RU" smtClean="0"/>
              <a:pPr/>
              <a:t>20.09.2022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101320-D064-1F4E-A6DF-458A4DA15FC0}" type="slidenum">
              <a:rPr lang="ru-RU" smtClean="0"/>
              <a:pPr/>
              <a:t>‹#›</a:t>
            </a:fld>
            <a:endParaRPr lang="ru-RU"/>
          </a:p>
        </p:txBody>
      </p:sp>
    </p:spTree>
    <p:extLst>
      <p:ext uri="{BB962C8B-B14F-4D97-AF65-F5344CB8AC3E}">
        <p14:creationId xmlns:p14="http://schemas.microsoft.com/office/powerpoint/2010/main" xmlns="" val="2969031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ctrTitle"/>
          </p:nvPr>
        </p:nvSpPr>
        <p:spPr/>
        <p:txBody>
          <a:bodyPr>
            <a:normAutofit/>
          </a:bodyPr>
          <a:lstStyle/>
          <a:p>
            <a:r>
              <a:rPr lang="en-US" b="1" dirty="0" smtClean="0">
                <a:latin typeface="Times New Roman"/>
                <a:cs typeface="Times New Roman"/>
              </a:rPr>
              <a:t>The </a:t>
            </a:r>
            <a:r>
              <a:rPr lang="en-US" b="1" dirty="0" smtClean="0">
                <a:latin typeface="Times New Roman"/>
                <a:cs typeface="Times New Roman"/>
              </a:rPr>
              <a:t>concept of International Customs Law </a:t>
            </a:r>
            <a:endParaRPr lang="ru-RU" dirty="0">
              <a:latin typeface="Times New Roman"/>
              <a:cs typeface="Times New Roman"/>
            </a:endParaRPr>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xmlns="" val="6626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normAutofit fontScale="92500" lnSpcReduction="10000"/>
          </a:bodyPr>
          <a:lstStyle/>
          <a:p>
            <a:pPr algn="just"/>
            <a:r>
              <a:rPr lang="en-US" dirty="0"/>
              <a:t>The third criterion is reflected in the importance of the framework of regulated public relations in the industry, which creates a political demand for the separation of this branch of international law, arouses the interest of the international community in the separation, development and improvement of legal regulation of a certain group of Public Relations (this can only be expressed in its emergence, in increasing the scope of relevant international legal norms).</a:t>
            </a:r>
            <a:endParaRPr lang="ru-RU" dirty="0"/>
          </a:p>
        </p:txBody>
      </p:sp>
    </p:spTree>
    <p:extLst>
      <p:ext uri="{BB962C8B-B14F-4D97-AF65-F5344CB8AC3E}">
        <p14:creationId xmlns:p14="http://schemas.microsoft.com/office/powerpoint/2010/main" xmlns="" val="4264391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en-US" dirty="0">
                <a:latin typeface="Times New Roman"/>
                <a:cs typeface="Times New Roman"/>
              </a:rPr>
              <a:t>The fourth </a:t>
            </a:r>
            <a:r>
              <a:rPr lang="en-US" dirty="0" smtClean="0">
                <a:latin typeface="Times New Roman"/>
                <a:cs typeface="Times New Roman"/>
              </a:rPr>
              <a:t>criteria </a:t>
            </a:r>
            <a:r>
              <a:rPr lang="en-US" dirty="0">
                <a:latin typeface="Times New Roman"/>
                <a:cs typeface="Times New Roman"/>
              </a:rPr>
              <a:t>requires the existence of special principles of law that regulate the construction of a new branch of law. </a:t>
            </a:r>
          </a:p>
          <a:p>
            <a:pPr algn="just"/>
            <a:r>
              <a:rPr lang="en-US" dirty="0">
                <a:latin typeface="Times New Roman"/>
                <a:cs typeface="Times New Roman"/>
              </a:rPr>
              <a:t>According to these criteria, we know that international customs law is a branch of public international law.</a:t>
            </a:r>
            <a:endParaRPr lang="ru-RU" dirty="0">
              <a:latin typeface="Times New Roman"/>
              <a:cs typeface="Times New Roman"/>
            </a:endParaRPr>
          </a:p>
        </p:txBody>
      </p:sp>
    </p:spTree>
    <p:extLst>
      <p:ext uri="{BB962C8B-B14F-4D97-AF65-F5344CB8AC3E}">
        <p14:creationId xmlns:p14="http://schemas.microsoft.com/office/powerpoint/2010/main" xmlns="" val="3982686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a:bodyPr>
          <a:lstStyle/>
          <a:p>
            <a:r>
              <a:rPr lang="en-US" dirty="0">
                <a:latin typeface="Times New Roman"/>
                <a:cs typeface="Times New Roman"/>
              </a:rPr>
              <a:t>Signs of international customs law:</a:t>
            </a:r>
            <a:endParaRPr lang="ru-RU" dirty="0">
              <a:latin typeface="Times New Roman"/>
              <a:cs typeface="Times New Roman"/>
            </a:endParaRPr>
          </a:p>
        </p:txBody>
      </p:sp>
      <p:sp>
        <p:nvSpPr>
          <p:cNvPr id="3" name="Содержимое 2"/>
          <p:cNvSpPr>
            <a:spLocks noGrp="1"/>
          </p:cNvSpPr>
          <p:nvPr>
            <p:ph idx="1"/>
          </p:nvPr>
        </p:nvSpPr>
        <p:spPr>
          <a:xfrm>
            <a:off x="457200" y="1417638"/>
            <a:ext cx="8229600" cy="5440362"/>
          </a:xfrm>
        </p:spPr>
        <p:txBody>
          <a:bodyPr>
            <a:normAutofit fontScale="62500" lnSpcReduction="20000"/>
          </a:bodyPr>
          <a:lstStyle/>
          <a:p>
            <a:pPr algn="just"/>
            <a:r>
              <a:rPr lang="en-US" sz="5100" dirty="0">
                <a:latin typeface="Times New Roman"/>
                <a:cs typeface="Times New Roman"/>
              </a:rPr>
              <a:t>1.the essence of regulation.</a:t>
            </a:r>
          </a:p>
          <a:p>
            <a:pPr algn="just"/>
            <a:r>
              <a:rPr lang="en-US" sz="5100" dirty="0">
                <a:latin typeface="Times New Roman"/>
                <a:cs typeface="Times New Roman"/>
              </a:rPr>
              <a:t>Each branch of international law has its own regulatory value, which means a certain set of regulated international relations, that is, the side of objective reality. In other words, a discipline is something that is aimed at international legal regulation.</a:t>
            </a:r>
          </a:p>
          <a:p>
            <a:pPr algn="just"/>
            <a:r>
              <a:rPr lang="en-US" sz="5100" dirty="0">
                <a:latin typeface="Times New Roman"/>
                <a:cs typeface="Times New Roman"/>
              </a:rPr>
              <a:t>The subject of international customs law is international customs relations. Before defining the concept of" international customs relations", it is necessary to understand what it is in general: customs relations, customs, or customs authorities, customs affairs.</a:t>
            </a:r>
            <a:endParaRPr lang="ru-RU" dirty="0"/>
          </a:p>
        </p:txBody>
      </p:sp>
    </p:spTree>
    <p:extLst>
      <p:ext uri="{BB962C8B-B14F-4D97-AF65-F5344CB8AC3E}">
        <p14:creationId xmlns:p14="http://schemas.microsoft.com/office/powerpoint/2010/main" xmlns="" val="188599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marL="0" indent="0" algn="just">
              <a:buNone/>
            </a:pPr>
            <a:r>
              <a:rPr lang="en-US" dirty="0" smtClean="0"/>
              <a:t>All </a:t>
            </a:r>
            <a:r>
              <a:rPr lang="en-US" dirty="0"/>
              <a:t>these root words come from the word" symbol", which is a stigma, a sign, a symbol, a stamp. The mark was placed on the goods for which duty, washing or tribute was paid. Over time, such duties or fees began to be called customs; the people who received these fees were customs officers, and the state (public) bodies they served were customs.</a:t>
            </a:r>
            <a:endParaRPr lang="ru-RU" dirty="0"/>
          </a:p>
        </p:txBody>
      </p:sp>
    </p:spTree>
    <p:extLst>
      <p:ext uri="{BB962C8B-B14F-4D97-AF65-F5344CB8AC3E}">
        <p14:creationId xmlns:p14="http://schemas.microsoft.com/office/powerpoint/2010/main" xmlns="" val="3089232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a:bodyPr>
          <a:lstStyle/>
          <a:p>
            <a:pPr algn="just"/>
            <a:r>
              <a:rPr lang="en-US" dirty="0">
                <a:latin typeface="Times New Roman"/>
                <a:cs typeface="Times New Roman"/>
              </a:rPr>
              <a:t>Currently, customs relations are defined as a type of public relations arising in connection with the movement of persons and goods through the customs borders of states and customs unions.</a:t>
            </a:r>
          </a:p>
          <a:p>
            <a:pPr algn="just"/>
            <a:r>
              <a:rPr lang="en-US" dirty="0">
                <a:latin typeface="Times New Roman"/>
                <a:cs typeface="Times New Roman"/>
              </a:rPr>
              <a:t>Ensuring compliance with the procedure for moving goods and vehicles by individuals across the customs borders of states is usually handled by customs bodies, which are state executive bodies.</a:t>
            </a:r>
            <a:endParaRPr lang="ru-RU" dirty="0"/>
          </a:p>
        </p:txBody>
      </p:sp>
    </p:spTree>
    <p:extLst>
      <p:ext uri="{BB962C8B-B14F-4D97-AF65-F5344CB8AC3E}">
        <p14:creationId xmlns:p14="http://schemas.microsoft.com/office/powerpoint/2010/main" xmlns="" val="2577855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r>
              <a:rPr lang="en-US" dirty="0"/>
              <a:t>Thus, the subjects of customs relations, on the one hand, are always state authorities (executive authorities) — customs authorities, on the other hand, persons associated with the passage of goods and vehicles across customs borders. These may be individuals and legal entities acting as declarants, as well as commercial legal entities-subjects of activity in the field of customs affairs: customs representatives, customs carriers, owners of temporary storage warehouses, owners of customs warehouses, etc. </a:t>
            </a:r>
            <a:endParaRPr lang="ru-RU" dirty="0"/>
          </a:p>
        </p:txBody>
      </p:sp>
    </p:spTree>
    <p:extLst>
      <p:ext uri="{BB962C8B-B14F-4D97-AF65-F5344CB8AC3E}">
        <p14:creationId xmlns:p14="http://schemas.microsoft.com/office/powerpoint/2010/main" xmlns="" val="2475248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en-US" dirty="0"/>
              <a:t>What is the procedure for moving goods and vehicles across the customs borders of states? This procedure involves the passage of customs clearance and customs control by all persons crossing the customs border, payment of customs duties for transported goods, etc.</a:t>
            </a:r>
            <a:endParaRPr lang="ru-RU" dirty="0"/>
          </a:p>
        </p:txBody>
      </p:sp>
    </p:spTree>
    <p:extLst>
      <p:ext uri="{BB962C8B-B14F-4D97-AF65-F5344CB8AC3E}">
        <p14:creationId xmlns:p14="http://schemas.microsoft.com/office/powerpoint/2010/main" xmlns="" val="3640862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en-US" dirty="0">
                <a:latin typeface="Times New Roman"/>
                <a:cs typeface="Times New Roman"/>
              </a:rPr>
              <a:t>Customs relations are public relations arising between persons carrying goods and vehicles across the customs borders of states and customs unions, and the customs authorities of a particular state in connection with these movements.</a:t>
            </a:r>
            <a:endParaRPr lang="ru-RU" dirty="0"/>
          </a:p>
        </p:txBody>
      </p:sp>
    </p:spTree>
    <p:extLst>
      <p:ext uri="{BB962C8B-B14F-4D97-AF65-F5344CB8AC3E}">
        <p14:creationId xmlns:p14="http://schemas.microsoft.com/office/powerpoint/2010/main" xmlns="" val="1529873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24050"/>
            <a:ext cx="8229600" cy="5602113"/>
          </a:xfrm>
        </p:spPr>
        <p:txBody>
          <a:bodyPr>
            <a:normAutofit fontScale="92500" lnSpcReduction="20000"/>
          </a:bodyPr>
          <a:lstStyle/>
          <a:p>
            <a:pPr algn="just"/>
            <a:r>
              <a:rPr lang="en-US" dirty="0"/>
              <a:t>Since customs relations are cross-border in nature, that is, they arise when crossing the borders of states, they are very close to international relations and international law. In other words, customs relations in states their cooperation — cooperation at the international level — justifies the need to solve the problems that arise when individuals move goods and vehicles across the customs borders of states and customs unions. Problems and various conflicts associated with this procedure are inevitable, since cross-border movements are associated with various regulations of these movements that correspond to the national legal system.</a:t>
            </a:r>
            <a:endParaRPr lang="ru-RU" dirty="0"/>
          </a:p>
        </p:txBody>
      </p:sp>
    </p:spTree>
    <p:extLst>
      <p:ext uri="{BB962C8B-B14F-4D97-AF65-F5344CB8AC3E}">
        <p14:creationId xmlns:p14="http://schemas.microsoft.com/office/powerpoint/2010/main" xmlns="" val="3022617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algn="just"/>
            <a:r>
              <a:rPr lang="en-US" dirty="0"/>
              <a:t>Therefore, in order to effectively regulate customs relations, develop, implement customs relations and encourage cross-border movements, states coordinate their actions in the field of customs regulation, developing various norms at the international legal level for similar or uniform regulation of customs relations.</a:t>
            </a:r>
            <a:endParaRPr lang="ru-RU" dirty="0"/>
          </a:p>
        </p:txBody>
      </p:sp>
    </p:spTree>
    <p:extLst>
      <p:ext uri="{BB962C8B-B14F-4D97-AF65-F5344CB8AC3E}">
        <p14:creationId xmlns:p14="http://schemas.microsoft.com/office/powerpoint/2010/main" xmlns="" val="4127523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algn="just"/>
            <a:r>
              <a:rPr lang="en-US" sz="4000" dirty="0">
                <a:latin typeface="Times New Roman"/>
                <a:cs typeface="Times New Roman"/>
              </a:rPr>
              <a:t>International customs law is an integral part of public international law.</a:t>
            </a:r>
            <a:endParaRPr lang="ru-RU" sz="4000" dirty="0">
              <a:latin typeface="Times New Roman"/>
              <a:cs typeface="Times New Roman"/>
            </a:endParaRPr>
          </a:p>
        </p:txBody>
      </p:sp>
    </p:spTree>
    <p:extLst>
      <p:ext uri="{BB962C8B-B14F-4D97-AF65-F5344CB8AC3E}">
        <p14:creationId xmlns:p14="http://schemas.microsoft.com/office/powerpoint/2010/main" xmlns="" val="17768420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r>
              <a:rPr lang="en-US" dirty="0"/>
              <a:t>Thus, in the process of cooperation of states in the customs sphere or on customs issues, a certain type of international relations arises — international customs relations — international public relations that are formed between states and other subjects of international law in the process of their cooperation in the customs sphere (or cooperation in the field of customs affairs, international customs cooperation).</a:t>
            </a:r>
            <a:endParaRPr lang="ru-RU" dirty="0"/>
          </a:p>
        </p:txBody>
      </p:sp>
    </p:spTree>
    <p:extLst>
      <p:ext uri="{BB962C8B-B14F-4D97-AF65-F5344CB8AC3E}">
        <p14:creationId xmlns:p14="http://schemas.microsoft.com/office/powerpoint/2010/main" xmlns="" val="1251605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10000"/>
          </a:bodyPr>
          <a:lstStyle/>
          <a:p>
            <a:pPr algn="just"/>
            <a:r>
              <a:rPr lang="en-US" dirty="0">
                <a:latin typeface="Times New Roman"/>
                <a:cs typeface="Times New Roman"/>
              </a:rPr>
              <a:t>Customs business is an abstract concept introduced to establish a set of all means and methods of ensuring the procedure for the movement of goods and vehicles by persons across the customs borders of states: customs control, the implementation of customs procedures in the process of customs clearance, the receipt of customs duties by customs authorities, the fight against Customs offenses, etc.</a:t>
            </a:r>
            <a:endParaRPr lang="ru-RU" dirty="0">
              <a:latin typeface="Times New Roman"/>
              <a:cs typeface="Times New Roman"/>
            </a:endParaRPr>
          </a:p>
        </p:txBody>
      </p:sp>
    </p:spTree>
    <p:extLst>
      <p:ext uri="{BB962C8B-B14F-4D97-AF65-F5344CB8AC3E}">
        <p14:creationId xmlns:p14="http://schemas.microsoft.com/office/powerpoint/2010/main" xmlns="" val="143551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pPr algn="just"/>
            <a:r>
              <a:rPr lang="en-US" dirty="0">
                <a:latin typeface="Times New Roman"/>
                <a:cs typeface="Times New Roman"/>
              </a:rPr>
              <a:t>If a customs case is considered in terms of its goals, it implies a set of tools and methods to ensure compliance with Customs and tariff regulation measures, as well as prohibitions and restrictions on the import and export of goods. The movement of goods across customs borders often occurs within the framework of international trade, which, like Customs Affairs, has a cross-border character. Through customs affairs, states regulate their foreign trade activities by Customs-Tariff and non-tariff methods. Customs Affairs on behalf of the state are carried out by executive authorities-customs bodies. This is a purposeful way to understand Customs, in other words, to determine why and why it is necessary.</a:t>
            </a:r>
            <a:endParaRPr lang="ru-RU" dirty="0"/>
          </a:p>
        </p:txBody>
      </p:sp>
    </p:spTree>
    <p:extLst>
      <p:ext uri="{BB962C8B-B14F-4D97-AF65-F5344CB8AC3E}">
        <p14:creationId xmlns:p14="http://schemas.microsoft.com/office/powerpoint/2010/main" xmlns="" val="1966195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en-US" dirty="0"/>
              <a:t>The main means of ensuring compliance with measures of state regulation of foreign trade activities (or the main components of customs affairs) include::</a:t>
            </a:r>
          </a:p>
          <a:p>
            <a:r>
              <a:rPr lang="en-US" dirty="0"/>
              <a:t>1) customs clearance (performing customs operations, customs formalities);</a:t>
            </a:r>
          </a:p>
          <a:p>
            <a:r>
              <a:rPr lang="en-US" dirty="0"/>
              <a:t>2) customs procedures;</a:t>
            </a:r>
          </a:p>
          <a:p>
            <a:r>
              <a:rPr lang="en-US" dirty="0"/>
              <a:t>3) customs control;</a:t>
            </a:r>
            <a:endParaRPr lang="ru-RU" dirty="0"/>
          </a:p>
        </p:txBody>
      </p:sp>
    </p:spTree>
    <p:extLst>
      <p:ext uri="{BB962C8B-B14F-4D97-AF65-F5344CB8AC3E}">
        <p14:creationId xmlns:p14="http://schemas.microsoft.com/office/powerpoint/2010/main" xmlns="" val="1570283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pPr algn="just"/>
            <a:r>
              <a:rPr lang="en-US" dirty="0">
                <a:latin typeface="Times New Roman"/>
                <a:cs typeface="Times New Roman"/>
              </a:rPr>
              <a:t>4) combating customs offenses.</a:t>
            </a:r>
          </a:p>
          <a:p>
            <a:pPr algn="just"/>
            <a:r>
              <a:rPr lang="en-US" dirty="0">
                <a:latin typeface="Times New Roman"/>
                <a:cs typeface="Times New Roman"/>
              </a:rPr>
              <a:t>Thus, from the point of view of a targeted approach, the main content of customs affairs is the implementation of customs operations, the application of customs procedures and customs control as a means of ensuring compliance with measures of state regulation of foreign trade activities.</a:t>
            </a:r>
          </a:p>
          <a:p>
            <a:pPr algn="just"/>
            <a:endParaRPr lang="en-US" dirty="0">
              <a:latin typeface="Times New Roman"/>
              <a:cs typeface="Times New Roman"/>
            </a:endParaRPr>
          </a:p>
          <a:p>
            <a:pPr algn="just"/>
            <a:r>
              <a:rPr lang="en-US" dirty="0">
                <a:latin typeface="Times New Roman"/>
                <a:cs typeface="Times New Roman"/>
              </a:rPr>
              <a:t>Based on an important understanding, Customs business should be understood as the sphere of state activity related to ensuring the order and rules by which the relevant state bodies (customs authorities) can exercise the right to carry out the movement of goods and vehicles across the customs border.</a:t>
            </a:r>
            <a:endParaRPr lang="ru-RU" dirty="0"/>
          </a:p>
        </p:txBody>
      </p:sp>
    </p:spTree>
    <p:extLst>
      <p:ext uri="{BB962C8B-B14F-4D97-AF65-F5344CB8AC3E}">
        <p14:creationId xmlns:p14="http://schemas.microsoft.com/office/powerpoint/2010/main" xmlns="" val="4043758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en-US" dirty="0"/>
              <a:t>Customs business is a specific area of activity of the state, within which the procedure for the passage of people, goods and vehicles across the border is ensured.</a:t>
            </a:r>
          </a:p>
          <a:p>
            <a:r>
              <a:rPr lang="en-US" dirty="0"/>
              <a:t>The content of customs affairs is the activity of customs bodies to ensure the procedure for crossing the customs border.</a:t>
            </a:r>
            <a:endParaRPr lang="ru-RU" dirty="0"/>
          </a:p>
        </p:txBody>
      </p:sp>
    </p:spTree>
    <p:extLst>
      <p:ext uri="{BB962C8B-B14F-4D97-AF65-F5344CB8AC3E}">
        <p14:creationId xmlns:p14="http://schemas.microsoft.com/office/powerpoint/2010/main" xmlns="" val="4959749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10000"/>
          </a:bodyPr>
          <a:lstStyle/>
          <a:p>
            <a:pPr algn="just"/>
            <a:r>
              <a:rPr lang="en-US" dirty="0">
                <a:latin typeface="Times New Roman"/>
                <a:cs typeface="Times New Roman"/>
              </a:rPr>
              <a:t>The procedure for moving goods across the border includes:</a:t>
            </a:r>
          </a:p>
          <a:p>
            <a:pPr algn="just"/>
            <a:r>
              <a:rPr lang="en-US" dirty="0">
                <a:latin typeface="Times New Roman"/>
                <a:cs typeface="Times New Roman"/>
              </a:rPr>
              <a:t>1) the need to comply with Customs-Tariff and non-tariff regulation measures;</a:t>
            </a:r>
          </a:p>
          <a:p>
            <a:pPr algn="just"/>
            <a:r>
              <a:rPr lang="en-US" dirty="0">
                <a:latin typeface="Times New Roman"/>
                <a:cs typeface="Times New Roman"/>
              </a:rPr>
              <a:t>2) the need to be exposed to the means of ensuring compliance with these measures, i.e. customs clearance (performing customs operations and customs control, within which the customs authorities check (control) the implementation of measures of state regulation of foreign trade activities of persons moving goods across the customs border).</a:t>
            </a:r>
            <a:endParaRPr lang="ru-RU" dirty="0"/>
          </a:p>
        </p:txBody>
      </p:sp>
    </p:spTree>
    <p:extLst>
      <p:ext uri="{BB962C8B-B14F-4D97-AF65-F5344CB8AC3E}">
        <p14:creationId xmlns:p14="http://schemas.microsoft.com/office/powerpoint/2010/main" xmlns="" val="34528719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pPr algn="just"/>
            <a:r>
              <a:rPr lang="en-US" dirty="0">
                <a:latin typeface="Times New Roman"/>
                <a:cs typeface="Times New Roman"/>
              </a:rPr>
              <a:t>The procedure for the movement of goods by persons and the procedure for the movement of the persons themselves means their compliance with the basic provisions, the provisions on measures of state regulation of foreign trade activities, on customs affairs for the movement of goods and vehicles across the customs border. In other words, the basis for the passage of goods and vehicles across the customs border is the need to comply with measures of state regulation of foreign trade activities and compliance with certain procedures and rules of passage, which include customs clearance and customs control as a means of ensuring these measures.</a:t>
            </a:r>
            <a:endParaRPr lang="ru-RU" dirty="0"/>
          </a:p>
        </p:txBody>
      </p:sp>
    </p:spTree>
    <p:extLst>
      <p:ext uri="{BB962C8B-B14F-4D97-AF65-F5344CB8AC3E}">
        <p14:creationId xmlns:p14="http://schemas.microsoft.com/office/powerpoint/2010/main" xmlns="" val="37040756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83738"/>
            <a:ext cx="8229600" cy="6107198"/>
          </a:xfrm>
        </p:spPr>
        <p:txBody>
          <a:bodyPr>
            <a:normAutofit fontScale="70000" lnSpcReduction="20000"/>
          </a:bodyPr>
          <a:lstStyle/>
          <a:p>
            <a:pPr algn="just"/>
            <a:r>
              <a:rPr lang="en-US" dirty="0"/>
              <a:t>What is the relationship between customs law and Customs business? </a:t>
            </a:r>
          </a:p>
          <a:p>
            <a:pPr algn="just"/>
            <a:r>
              <a:rPr lang="en-US" dirty="0"/>
              <a:t>Customs relations as a type of public relations arising in connection with the movement of goods and vehicles by persons across the customs border are the subject of customs law. </a:t>
            </a:r>
          </a:p>
          <a:p>
            <a:pPr algn="just"/>
            <a:r>
              <a:rPr lang="en-US" dirty="0"/>
              <a:t>According to the above, customs relations are relations arising in the process of Customs Affairs, i.e. customs clearance (performing customs operations and applying customs procedures) and customs control, the fight against Customs offenses. </a:t>
            </a:r>
          </a:p>
          <a:p>
            <a:pPr algn="just"/>
            <a:r>
              <a:rPr lang="en-US" dirty="0"/>
              <a:t>In other words, the implementation of Customs is a fact or life situation that gives rise to customs relations regulated by Customs Law. </a:t>
            </a:r>
          </a:p>
          <a:p>
            <a:pPr algn="just"/>
            <a:r>
              <a:rPr lang="en-US" dirty="0"/>
              <a:t>Cooperation of states and international organizations in the field of Customs (on customs matters) gives rise to international customs relations. </a:t>
            </a:r>
          </a:p>
          <a:p>
            <a:pPr algn="just"/>
            <a:r>
              <a:rPr lang="en-US" dirty="0"/>
              <a:t>Thus, International Customs law, as an independent branch of international law, has its own essence of regulation — international customs relations.</a:t>
            </a:r>
            <a:endParaRPr lang="ru-RU" dirty="0"/>
          </a:p>
        </p:txBody>
      </p:sp>
    </p:spTree>
    <p:extLst>
      <p:ext uri="{BB962C8B-B14F-4D97-AF65-F5344CB8AC3E}">
        <p14:creationId xmlns:p14="http://schemas.microsoft.com/office/powerpoint/2010/main" xmlns="" val="28435091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pPr algn="just"/>
            <a:r>
              <a:rPr lang="en-US" dirty="0">
                <a:latin typeface="Times New Roman"/>
                <a:cs typeface="Times New Roman"/>
              </a:rPr>
              <a:t>Let's consider the specifics of international customs relations. </a:t>
            </a:r>
          </a:p>
          <a:p>
            <a:pPr algn="just"/>
            <a:r>
              <a:rPr lang="en-US" dirty="0">
                <a:latin typeface="Times New Roman"/>
                <a:cs typeface="Times New Roman"/>
              </a:rPr>
              <a:t>1.international customs relations are of a public legal nature, as they are formed in the field of Interstate customs cooperation. At the same time, the main basis of these relations is customs relations, which by their very nature are purely public relations. On behalf of customs authorities, the state is always a mandatory subject of customs relations. </a:t>
            </a:r>
          </a:p>
          <a:p>
            <a:pPr algn="just"/>
            <a:r>
              <a:rPr lang="en-US" dirty="0">
                <a:latin typeface="Times New Roman"/>
                <a:cs typeface="Times New Roman"/>
              </a:rPr>
              <a:t>2.International customs relations are formed in the process of cooperation between states and other subjects of international law on customs issues, i.e. on the development and provision of rules and procedures for the movement of goods and vehicles across the customs borders of states.</a:t>
            </a:r>
            <a:endParaRPr lang="ru-RU" dirty="0"/>
          </a:p>
        </p:txBody>
      </p:sp>
    </p:spTree>
    <p:extLst>
      <p:ext uri="{BB962C8B-B14F-4D97-AF65-F5344CB8AC3E}">
        <p14:creationId xmlns:p14="http://schemas.microsoft.com/office/powerpoint/2010/main" xmlns="" val="2509238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algn="just"/>
            <a:r>
              <a:rPr lang="en-US" dirty="0">
                <a:latin typeface="Times New Roman"/>
                <a:cs typeface="Times New Roman"/>
              </a:rPr>
              <a:t>Public international law is a system of norms and principles that regulate relations between states and other subjects of international law in the process of their general cooperation. In other words, international law is a special legal system that differs from the legal systems of specific states. It is a normative subsystem of the system of international relations.</a:t>
            </a:r>
            <a:endParaRPr lang="ru-RU" dirty="0">
              <a:latin typeface="Times New Roman"/>
              <a:cs typeface="Times New Roman"/>
            </a:endParaRPr>
          </a:p>
        </p:txBody>
      </p:sp>
    </p:spTree>
    <p:extLst>
      <p:ext uri="{BB962C8B-B14F-4D97-AF65-F5344CB8AC3E}">
        <p14:creationId xmlns:p14="http://schemas.microsoft.com/office/powerpoint/2010/main" xmlns="" val="12309088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pPr algn="just"/>
            <a:r>
              <a:rPr lang="en-US" dirty="0">
                <a:solidFill>
                  <a:srgbClr val="000000"/>
                </a:solidFill>
                <a:latin typeface="Times"/>
                <a:ea typeface="ＭＳ 明朝"/>
                <a:cs typeface="Times"/>
              </a:rPr>
              <a:t>Globalization of international customs relations-strengthening the interdependence and mutual influence of various spheres of activity in the field of international customs relations. At the same time, the latter go not only to the bilateral and regional level, but also to the universal level, primarily within the framework of international universal international </a:t>
            </a:r>
            <a:r>
              <a:rPr lang="en-US" dirty="0" smtClean="0">
                <a:solidFill>
                  <a:srgbClr val="000000"/>
                </a:solidFill>
                <a:latin typeface="Times"/>
                <a:ea typeface="ＭＳ 明朝"/>
                <a:cs typeface="Times"/>
              </a:rPr>
              <a:t>organizations </a:t>
            </a:r>
            <a:r>
              <a:rPr lang="en-US" dirty="0">
                <a:solidFill>
                  <a:srgbClr val="000000"/>
                </a:solidFill>
                <a:latin typeface="Times"/>
                <a:ea typeface="ＭＳ 明朝"/>
                <a:cs typeface="Times"/>
              </a:rPr>
              <a:t>of a global scale. In all spheres of public relations, as a result of the general trend of globalization, internationalization of the economies of states (convergence of farms on the basis of cooperation and as a result of the division of Labor), their desire for economic integration, customs unions will appear, general rules and norms for regulating customs relations in the form of multilateral international agreements will be developed.</a:t>
            </a:r>
            <a:endParaRPr lang="ru-RU" dirty="0"/>
          </a:p>
        </p:txBody>
      </p:sp>
    </p:spTree>
    <p:extLst>
      <p:ext uri="{BB962C8B-B14F-4D97-AF65-F5344CB8AC3E}">
        <p14:creationId xmlns:p14="http://schemas.microsoft.com/office/powerpoint/2010/main" xmlns="" val="19710801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pPr marL="520700" algn="just">
              <a:spcAft>
                <a:spcPts val="1200"/>
              </a:spcAft>
            </a:pPr>
            <a:r>
              <a:rPr lang="en-US" dirty="0">
                <a:solidFill>
                  <a:srgbClr val="000000"/>
                </a:solidFill>
                <a:latin typeface="Times"/>
                <a:ea typeface="ＭＳ 明朝"/>
                <a:cs typeface="Times"/>
              </a:rPr>
              <a:t>4.the relationship of international customs relations with international economic relations, including international trade relations, which have a decisive influence on the content of international customs relations. </a:t>
            </a:r>
          </a:p>
          <a:p>
            <a:pPr marL="520700" algn="just">
              <a:spcAft>
                <a:spcPts val="1200"/>
              </a:spcAft>
            </a:pPr>
            <a:r>
              <a:rPr lang="en-US" dirty="0">
                <a:solidFill>
                  <a:srgbClr val="000000"/>
                </a:solidFill>
                <a:latin typeface="Times"/>
                <a:ea typeface="ＭＳ 明朝"/>
                <a:cs typeface="Times"/>
              </a:rPr>
              <a:t>5.international customs relations are supranational in nature. This process of restructuring international customs relations is made possible within the framework of economic integration associations of states, as a result of which supranational bodies of legal regulation of customs relations are created with the help of supranational sources of law (for example, the European </a:t>
            </a:r>
            <a:r>
              <a:rPr lang="en-US" dirty="0" smtClean="0">
                <a:solidFill>
                  <a:srgbClr val="000000"/>
                </a:solidFill>
                <a:latin typeface="Times"/>
                <a:ea typeface="ＭＳ 明朝"/>
                <a:cs typeface="Times"/>
              </a:rPr>
              <a:t>Union)</a:t>
            </a:r>
            <a:r>
              <a:rPr lang="en-US" dirty="0">
                <a:solidFill>
                  <a:srgbClr val="000000"/>
                </a:solidFill>
                <a:latin typeface="Times"/>
                <a:ea typeface="ＭＳ 明朝"/>
                <a:cs typeface="Times"/>
              </a:rPr>
              <a:t>.</a:t>
            </a:r>
            <a:endParaRPr lang="ru-RU" dirty="0"/>
          </a:p>
        </p:txBody>
      </p:sp>
    </p:spTree>
    <p:extLst>
      <p:ext uri="{BB962C8B-B14F-4D97-AF65-F5344CB8AC3E}">
        <p14:creationId xmlns:p14="http://schemas.microsoft.com/office/powerpoint/2010/main" xmlns="" val="22960825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55000" lnSpcReduction="20000"/>
          </a:bodyPr>
          <a:lstStyle/>
          <a:p>
            <a:pPr marL="520700" algn="just">
              <a:spcAft>
                <a:spcPts val="1200"/>
              </a:spcAft>
            </a:pPr>
            <a:r>
              <a:rPr lang="en-US" dirty="0">
                <a:solidFill>
                  <a:srgbClr val="000000"/>
                </a:solidFill>
                <a:latin typeface="Times"/>
                <a:ea typeface="ＭＳ 明朝"/>
                <a:cs typeface="Times"/>
              </a:rPr>
              <a:t>The essence of international customs law is that all international customs relations are divided into groups depending on the following areas: </a:t>
            </a:r>
          </a:p>
          <a:p>
            <a:pPr marL="520700" algn="just">
              <a:spcAft>
                <a:spcPts val="1200"/>
              </a:spcAft>
            </a:pPr>
            <a:r>
              <a:rPr lang="en-US" dirty="0">
                <a:solidFill>
                  <a:srgbClr val="000000"/>
                </a:solidFill>
                <a:latin typeface="Times"/>
                <a:ea typeface="ＭＳ 明朝"/>
                <a:cs typeface="Times"/>
              </a:rPr>
              <a:t>1) Approval of the rules for classification and coding of goods for customs purposes (rules for forming commodity nomenclature of customs tariffs) ); </a:t>
            </a:r>
          </a:p>
          <a:p>
            <a:pPr marL="520700" algn="just">
              <a:spcAft>
                <a:spcPts val="1200"/>
              </a:spcAft>
            </a:pPr>
            <a:r>
              <a:rPr lang="en-US" dirty="0">
                <a:solidFill>
                  <a:srgbClr val="000000"/>
                </a:solidFill>
                <a:latin typeface="Times"/>
                <a:ea typeface="ＭＳ 明朝"/>
                <a:cs typeface="Times"/>
              </a:rPr>
              <a:t>2) unification of the rules for customs valuation of goods, rules for determining the customs value of goods; </a:t>
            </a:r>
          </a:p>
          <a:p>
            <a:pPr marL="520700" algn="just">
              <a:spcAft>
                <a:spcPts val="1200"/>
              </a:spcAft>
            </a:pPr>
            <a:r>
              <a:rPr lang="en-US" dirty="0">
                <a:solidFill>
                  <a:srgbClr val="000000"/>
                </a:solidFill>
                <a:latin typeface="Times"/>
                <a:ea typeface="ＭＳ 明朝"/>
                <a:cs typeface="Times"/>
              </a:rPr>
              <a:t>3) Approval of the rules for determining the country of origin of goods and applying customs benefits and preferences; ; </a:t>
            </a:r>
          </a:p>
          <a:p>
            <a:pPr marL="520700" algn="just">
              <a:spcAft>
                <a:spcPts val="1200"/>
              </a:spcAft>
            </a:pPr>
            <a:r>
              <a:rPr lang="en-US" dirty="0">
                <a:solidFill>
                  <a:srgbClr val="000000"/>
                </a:solidFill>
                <a:latin typeface="Times"/>
                <a:ea typeface="ＭＳ 明朝"/>
                <a:cs typeface="Times"/>
              </a:rPr>
              <a:t>4) simplification and coordination of customs procedures and other customs formalities; </a:t>
            </a:r>
          </a:p>
          <a:p>
            <a:pPr marL="520700" algn="just">
              <a:spcAft>
                <a:spcPts val="1200"/>
              </a:spcAft>
            </a:pPr>
            <a:r>
              <a:rPr lang="en-US" dirty="0">
                <a:solidFill>
                  <a:srgbClr val="000000"/>
                </a:solidFill>
                <a:latin typeface="Times"/>
                <a:ea typeface="ＭＳ 明朝"/>
                <a:cs typeface="Times"/>
              </a:rPr>
              <a:t>5) Organization of customs control over the movement of persons, goods and vehicles and related relations; terms of Customs Control, rights and obligations of third parties, provision of information, advice, appeal, etc. ;</a:t>
            </a:r>
            <a:endParaRPr lang="ru-RU" dirty="0"/>
          </a:p>
        </p:txBody>
      </p:sp>
    </p:spTree>
    <p:extLst>
      <p:ext uri="{BB962C8B-B14F-4D97-AF65-F5344CB8AC3E}">
        <p14:creationId xmlns:p14="http://schemas.microsoft.com/office/powerpoint/2010/main" xmlns="" val="20007861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en-US" dirty="0"/>
              <a:t>6) combating smuggling and other customs offenses. </a:t>
            </a:r>
          </a:p>
          <a:p>
            <a:r>
              <a:rPr lang="en-US" dirty="0"/>
              <a:t>These groups of international customs relations are divided according to the main directions of international customs cooperation of states and international organizations.</a:t>
            </a:r>
            <a:endParaRPr lang="ru-RU" dirty="0"/>
          </a:p>
        </p:txBody>
      </p:sp>
    </p:spTree>
    <p:extLst>
      <p:ext uri="{BB962C8B-B14F-4D97-AF65-F5344CB8AC3E}">
        <p14:creationId xmlns:p14="http://schemas.microsoft.com/office/powerpoint/2010/main" xmlns="" val="3673021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normAutofit fontScale="55000" lnSpcReduction="20000"/>
          </a:bodyPr>
          <a:lstStyle/>
          <a:p>
            <a:r>
              <a:rPr lang="en-US" dirty="0"/>
              <a:t>The emergence of international customs relations in the field of classification and coding of goods for customs purposes, in the field of Customs assessment of goods and determination of the country of origin of goods is explained by the presence of three main factors influencing the application of measures of state regulation of foreign trade activities in the process of drawing up customs formalities. These include the classification and coding of goods, its Customs assessment and country of Origin. For example, when collecting import and export duties, that is, for the implementation of Customs and tariff regulation, the customs authorities first of all need information about the classification and code of goods to determine the required rate of customs duties, the customs value of goods to calculate the amount of customs duties, the country of origin of goods for the application or non-application of Customs and tariff benefits. In order to create equal competitive conditions for participants in international trade, states need common legal norms regulating the process of implementing Customs-Tariff and non-tariff regulation measures in the implementation of customs formalities. The purpose of international customs cooperation in these areas is to bring together the legal regulation of the processes of classification and codification of goods in states, their customs assessment and determination of the country of origin of goods.</a:t>
            </a:r>
            <a:endParaRPr lang="ru-RU" dirty="0"/>
          </a:p>
        </p:txBody>
      </p:sp>
    </p:spTree>
    <p:extLst>
      <p:ext uri="{BB962C8B-B14F-4D97-AF65-F5344CB8AC3E}">
        <p14:creationId xmlns:p14="http://schemas.microsoft.com/office/powerpoint/2010/main" xmlns="" val="8878642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r>
              <a:rPr lang="en-US" dirty="0"/>
              <a:t>International customs relations in the field of simplification and coordination of customs procedures and other customs formalities are also justified by the need to simplify and simplify the international trade process at the international legal level. This goal is achieved through the cooperation of states and international organizations in the field of convergence of legal regulation aimed at simplifying and speeding up customs formalities. </a:t>
            </a:r>
          </a:p>
          <a:p>
            <a:r>
              <a:rPr lang="en-US" dirty="0"/>
              <a:t>International customs relations in the field of Organization of Customs Control and combating customs offenses arose due to the need to coordinate the actions of states on these issues and their desire to more effectively counter the illegal movement of goods across customs borders.</a:t>
            </a:r>
            <a:endParaRPr lang="ru-RU" dirty="0"/>
          </a:p>
        </p:txBody>
      </p:sp>
    </p:spTree>
    <p:extLst>
      <p:ext uri="{BB962C8B-B14F-4D97-AF65-F5344CB8AC3E}">
        <p14:creationId xmlns:p14="http://schemas.microsoft.com/office/powerpoint/2010/main" xmlns="" val="1455480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a:bodyPr>
          <a:lstStyle/>
          <a:p>
            <a:pPr algn="just"/>
            <a:r>
              <a:rPr lang="en-US" sz="2000" b="1" dirty="0">
                <a:latin typeface="Times New Roman"/>
                <a:cs typeface="Times New Roman"/>
              </a:rPr>
              <a:t>2.availability of a certain regulatory material, sources of law in this area, including codified ones.</a:t>
            </a:r>
            <a:endParaRPr lang="ru-RU" sz="2000" b="1" dirty="0">
              <a:latin typeface="Times New Roman"/>
              <a:cs typeface="Times New Roman"/>
            </a:endParaRPr>
          </a:p>
        </p:txBody>
      </p:sp>
      <p:sp>
        <p:nvSpPr>
          <p:cNvPr id="3" name="Содержимое 2"/>
          <p:cNvSpPr>
            <a:spLocks noGrp="1"/>
          </p:cNvSpPr>
          <p:nvPr>
            <p:ph idx="1"/>
          </p:nvPr>
        </p:nvSpPr>
        <p:spPr/>
        <p:txBody>
          <a:bodyPr>
            <a:normAutofit fontScale="77500" lnSpcReduction="20000"/>
          </a:bodyPr>
          <a:lstStyle/>
          <a:p>
            <a:r>
              <a:rPr lang="en-US" dirty="0"/>
              <a:t>Adoption by states of a broad universal international legal act within the industry. </a:t>
            </a:r>
          </a:p>
          <a:p>
            <a:r>
              <a:rPr lang="en-US" dirty="0"/>
              <a:t>The presence of a corresponding discipline, i.e. the framework of regulated relations of a set of norms of international law, which is characterized by qualitative specifics (as well as autonomy of existence and connection with the norms of other spheres or institutions of international law). </a:t>
            </a:r>
          </a:p>
          <a:p>
            <a:r>
              <a:rPr lang="en-US" dirty="0"/>
              <a:t>Currently, there are hundreds of international treaties on customs issues concluded on a bilateral and multilateral basis. Examples of bilateral agreements are usually agreements on mutual assistance in customs matters.</a:t>
            </a:r>
            <a:endParaRPr lang="ru-RU" dirty="0"/>
          </a:p>
        </p:txBody>
      </p:sp>
    </p:spTree>
    <p:extLst>
      <p:ext uri="{BB962C8B-B14F-4D97-AF65-F5344CB8AC3E}">
        <p14:creationId xmlns:p14="http://schemas.microsoft.com/office/powerpoint/2010/main" xmlns="" val="32333722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10000"/>
          </a:bodyPr>
          <a:lstStyle/>
          <a:p>
            <a:pPr algn="just"/>
            <a:r>
              <a:rPr lang="en-US" dirty="0"/>
              <a:t>At the same time, according to Y. M. </a:t>
            </a:r>
            <a:r>
              <a:rPr lang="en-US" dirty="0" err="1"/>
              <a:t>Kolosov</a:t>
            </a:r>
            <a:r>
              <a:rPr lang="en-US" dirty="0"/>
              <a:t>, one of the criteria for dividing the industry is the adoption by states of a broad universal international legal act within the industry.  According to this criterion, we can say that international customs law is a full-fledged branch of public international law. Such a universal international legal act of international customs law is the Kyoto Convention, as amended by the protocol of 1999.</a:t>
            </a:r>
            <a:endParaRPr lang="ru-RU" dirty="0"/>
          </a:p>
        </p:txBody>
      </p:sp>
    </p:spTree>
    <p:extLst>
      <p:ext uri="{BB962C8B-B14F-4D97-AF65-F5344CB8AC3E}">
        <p14:creationId xmlns:p14="http://schemas.microsoft.com/office/powerpoint/2010/main" xmlns="" val="3385846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pPr algn="just"/>
            <a:r>
              <a:rPr lang="en-US" dirty="0"/>
              <a:t>This International Customs Convention clarifies and systematizes international legal norms, in particular, in relation to all customs procedures: transit, import, export, processing, etc. in addition, the Kyoto Convention is contained in the wording of the protocol of 1999.  this is a codified act of international law in the field of customs affairs of a universal nature, since the provisions of this international treaty cover not only all customs procedures, but also general customs regulation: customs control, customs formalities, principles of calculation and payment of customs payments, providing guarantees for compliance with customs legislation, determining the country of origin of goods, providing information, appealing decisions of customs authorities and regulating customs offenses, interaction of the customs service with third parties.</a:t>
            </a:r>
            <a:endParaRPr lang="ru-RU" dirty="0"/>
          </a:p>
        </p:txBody>
      </p:sp>
    </p:spTree>
    <p:extLst>
      <p:ext uri="{BB962C8B-B14F-4D97-AF65-F5344CB8AC3E}">
        <p14:creationId xmlns:p14="http://schemas.microsoft.com/office/powerpoint/2010/main" xmlns="" val="16695831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Autofit/>
          </a:bodyPr>
          <a:lstStyle/>
          <a:p>
            <a:pPr marL="520700" algn="just">
              <a:spcAft>
                <a:spcPts val="1200"/>
              </a:spcAft>
            </a:pPr>
            <a:r>
              <a:rPr lang="en-US" sz="2000" b="1" dirty="0">
                <a:latin typeface="Times New Roman"/>
                <a:cs typeface="Times New Roman"/>
              </a:rPr>
              <a:t>3.the importance of separating this branch of public international law.</a:t>
            </a:r>
            <a:endParaRPr lang="ru-RU" sz="2000" b="1" dirty="0">
              <a:latin typeface="Times New Roman"/>
              <a:cs typeface="Times New Roman"/>
            </a:endParaRPr>
          </a:p>
        </p:txBody>
      </p:sp>
      <p:sp>
        <p:nvSpPr>
          <p:cNvPr id="3" name="Содержимое 2"/>
          <p:cNvSpPr>
            <a:spLocks noGrp="1"/>
          </p:cNvSpPr>
          <p:nvPr>
            <p:ph idx="1"/>
          </p:nvPr>
        </p:nvSpPr>
        <p:spPr>
          <a:xfrm>
            <a:off x="457200" y="1189190"/>
            <a:ext cx="8229600" cy="5668810"/>
          </a:xfrm>
        </p:spPr>
        <p:txBody>
          <a:bodyPr>
            <a:normAutofit fontScale="77500" lnSpcReduction="20000"/>
          </a:bodyPr>
          <a:lstStyle/>
          <a:p>
            <a:pPr algn="just"/>
            <a:r>
              <a:rPr lang="en-US" dirty="0"/>
              <a:t>According to K. K. </a:t>
            </a:r>
            <a:r>
              <a:rPr lang="en-US" dirty="0" err="1"/>
              <a:t>Sandrovsky</a:t>
            </a:r>
            <a:r>
              <a:rPr lang="en-US" dirty="0"/>
              <a:t>, the political and economic need and interest of the international community in the further development of cooperation between states on customs issues is a factor contributing to the emergence of a large number of norms of international customs law and the formation of the sphere of international customs law. </a:t>
            </a:r>
            <a:br>
              <a:rPr lang="en-US" dirty="0"/>
            </a:br>
            <a:r>
              <a:rPr lang="en-US" dirty="0"/>
              <a:t>The importance of international customs relations does not require special evidence. Regulation of all cross-border relations at the international legal level is a necessary condition for the peaceful coexistence of states and the positive development of international, first of all, interstate relations in accordance with the most important principle of international law — the principle of cooperation. Various inconsistencies and inconsistencies in the regulation of customs relations hinder the relations of states, hinder the implementation of international relations, and therefore require regulation at the international legal level.</a:t>
            </a:r>
            <a:endParaRPr lang="ru-RU" dirty="0"/>
          </a:p>
        </p:txBody>
      </p:sp>
    </p:spTree>
    <p:extLst>
      <p:ext uri="{BB962C8B-B14F-4D97-AF65-F5344CB8AC3E}">
        <p14:creationId xmlns:p14="http://schemas.microsoft.com/office/powerpoint/2010/main" xmlns="" val="2025196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algn="just"/>
            <a:r>
              <a:rPr lang="en-US" sz="4000" dirty="0">
                <a:latin typeface="Times New Roman"/>
                <a:cs typeface="Times New Roman"/>
              </a:rPr>
              <a:t>The essence of international law is interstate relations in a broad sense, that is, relations between all subjects of this legal system.</a:t>
            </a:r>
            <a:endParaRPr lang="ru-RU" sz="4000" dirty="0">
              <a:latin typeface="Times New Roman"/>
              <a:cs typeface="Times New Roman"/>
            </a:endParaRPr>
          </a:p>
        </p:txBody>
      </p:sp>
    </p:spTree>
    <p:extLst>
      <p:ext uri="{BB962C8B-B14F-4D97-AF65-F5344CB8AC3E}">
        <p14:creationId xmlns:p14="http://schemas.microsoft.com/office/powerpoint/2010/main" xmlns="" val="31548836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62500" lnSpcReduction="20000"/>
          </a:bodyPr>
          <a:lstStyle/>
          <a:p>
            <a:r>
              <a:rPr lang="en-US" dirty="0"/>
              <a:t>The activities of universal international intergovernmental organizations on a global scale: the WTO, the CTAO, the UN, including UNCTAD (a subsidiary body of the UN General Assembly), the UNECE (one of the five UN regional commissions for the development of economic activity and strengthening economic ties within the UNECE region and between this region and the world), as well as numerous multilateral and bilateral international treaties on customs issues testify to the importance of international customs relations. </a:t>
            </a:r>
          </a:p>
          <a:p>
            <a:r>
              <a:rPr lang="en-US" dirty="0"/>
              <a:t>Today, there are hundreds of international treaties in the world designed to regulate international customs relations between states. "The concept of international customs law is due to the fact that as part of international public law it is the main regulatory regulator of international relations, which is formed in the process of cooperation and mutual assistance in customs matters between states and international intergovernmental organizations. This is a real legal matter, consisting mainly of bilateral and multilateral agreements between states."</a:t>
            </a:r>
            <a:endParaRPr lang="ru-RU" dirty="0"/>
          </a:p>
        </p:txBody>
      </p:sp>
    </p:spTree>
    <p:extLst>
      <p:ext uri="{BB962C8B-B14F-4D97-AF65-F5344CB8AC3E}">
        <p14:creationId xmlns:p14="http://schemas.microsoft.com/office/powerpoint/2010/main" xmlns="" val="21281677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en-US" dirty="0"/>
              <a:t>In addition, the creation and functioning of various forms of economic integration of states, in particular: Free Trade Zone, customs union, common market, is impossible without the cooperation of states on customs issues arising from international customs relations.</a:t>
            </a:r>
            <a:endParaRPr lang="ru-RU" dirty="0"/>
          </a:p>
        </p:txBody>
      </p:sp>
    </p:spTree>
    <p:extLst>
      <p:ext uri="{BB962C8B-B14F-4D97-AF65-F5344CB8AC3E}">
        <p14:creationId xmlns:p14="http://schemas.microsoft.com/office/powerpoint/2010/main" xmlns="" val="13391392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pPr algn="just"/>
            <a:r>
              <a:rPr lang="en-US" dirty="0"/>
              <a:t>4.availability of special principles of law regulating the formation of a new branch of law. </a:t>
            </a:r>
          </a:p>
          <a:p>
            <a:pPr algn="just"/>
            <a:r>
              <a:rPr lang="en-US" dirty="0"/>
              <a:t>International customs law as a branch of public international law has its own special principles that determine the formation and development of the industry. </a:t>
            </a:r>
          </a:p>
          <a:p>
            <a:pPr algn="just"/>
            <a:r>
              <a:rPr lang="en-US" dirty="0"/>
              <a:t>Special principles of international customs law express the main principles of international legal regulation of international customs relations or relations in the field of International Customs Cooperation. Special principles develop the provisions of the general principles of international law. </a:t>
            </a:r>
          </a:p>
          <a:p>
            <a:pPr algn="just"/>
            <a:r>
              <a:rPr lang="en-US" dirty="0"/>
              <a:t>The principles of international customs law were formed in the process of formation and development of international customs relations and their international legal regulation. Special principles of international customs law include:</a:t>
            </a:r>
            <a:endParaRPr lang="ru-RU" dirty="0"/>
          </a:p>
        </p:txBody>
      </p:sp>
    </p:spTree>
    <p:extLst>
      <p:ext uri="{BB962C8B-B14F-4D97-AF65-F5344CB8AC3E}">
        <p14:creationId xmlns:p14="http://schemas.microsoft.com/office/powerpoint/2010/main" xmlns="" val="28228381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1600200"/>
            <a:ext cx="8229600" cy="5071359"/>
          </a:xfrm>
        </p:spPr>
        <p:txBody>
          <a:bodyPr>
            <a:normAutofit fontScale="62500" lnSpcReduction="20000"/>
          </a:bodyPr>
          <a:lstStyle/>
          <a:p>
            <a:r>
              <a:rPr lang="en-US" dirty="0"/>
              <a:t>1) the principle of cooperation of customs bodies with other authorities, customs services of foreign states and trade communities; </a:t>
            </a:r>
          </a:p>
          <a:p>
            <a:r>
              <a:rPr lang="en-US" dirty="0"/>
              <a:t>2) the principle of compliance with international standards in the field of customs affairs; </a:t>
            </a:r>
          </a:p>
          <a:p>
            <a:r>
              <a:rPr lang="en-US" dirty="0"/>
              <a:t>3) the principle of providing interested parties with all necessary information on legal acts in the field of customs affairs; </a:t>
            </a:r>
          </a:p>
          <a:p>
            <a:r>
              <a:rPr lang="en-US" dirty="0"/>
              <a:t>4)the principle of ensuring unhindered access of interested parties to administrative and judicial procedures for filing complaints; 5) the principle of applying modern methods of work, such as control and the most practical use of Information Technologies based on risk management and audit methods; 6) the principle of predictability, consistency and transparency in the application of customs rules and procedures; 7) the principle of effectiveness of customs rules and procedures. All these principles are Convention in nature, enshrined in the Kyoto Convention in the wording of the protocol of 1999.</a:t>
            </a:r>
          </a:p>
          <a:p>
            <a:r>
              <a:rPr lang="en-US" dirty="0"/>
              <a:t> On the basis of this, the following definition of international customs law can be given.</a:t>
            </a:r>
            <a:endParaRPr lang="ru-RU" dirty="0"/>
          </a:p>
        </p:txBody>
      </p:sp>
    </p:spTree>
    <p:extLst>
      <p:ext uri="{BB962C8B-B14F-4D97-AF65-F5344CB8AC3E}">
        <p14:creationId xmlns:p14="http://schemas.microsoft.com/office/powerpoint/2010/main" xmlns="" val="26311689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06232"/>
            <a:ext cx="8229600" cy="5319932"/>
          </a:xfrm>
        </p:spPr>
        <p:txBody>
          <a:bodyPr>
            <a:noAutofit/>
          </a:bodyPr>
          <a:lstStyle/>
          <a:p>
            <a:pPr algn="just"/>
            <a:r>
              <a:rPr lang="en-US" sz="2400" dirty="0"/>
              <a:t>International customs law is an independent branch, international law, which represents a set of principles and norms governing relations between states and other subjects of international law arising in the process of their cooperation in the field of customs affairs (customs regulation, that is, in the field of legal regulation of customs relations). Customs relations are relations in the field of Customs. </a:t>
            </a:r>
          </a:p>
          <a:p>
            <a:pPr algn="just"/>
            <a:r>
              <a:rPr lang="en-US" sz="2400" dirty="0"/>
              <a:t>The essence of international customs law is reflected in its designation. International customs law is established by states and other subjects of international law in order to regulate people's customs relations. States strive to create the best conditions for the movement of people, goods and vehicles, including within the framework of international trade.</a:t>
            </a:r>
            <a:endParaRPr lang="ru-RU" sz="2400" dirty="0"/>
          </a:p>
        </p:txBody>
      </p:sp>
    </p:spTree>
    <p:extLst>
      <p:ext uri="{BB962C8B-B14F-4D97-AF65-F5344CB8AC3E}">
        <p14:creationId xmlns:p14="http://schemas.microsoft.com/office/powerpoint/2010/main" xmlns="" val="32839722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pPr algn="just"/>
            <a:r>
              <a:rPr lang="en-US" dirty="0"/>
              <a:t>International customs law, as a branch of international public law, refers to a system of certain norms and principles (Greek. - a whole consisting of parts; merging). In the theory of state and law, the following components of the legal sphere are distinguished as systems: sub-branches, institutions, and norms of law. Accordingly, the system of international customs law may include some of these elements or all of these components. </a:t>
            </a:r>
          </a:p>
          <a:p>
            <a:pPr algn="just"/>
            <a:r>
              <a:rPr lang="en-US" dirty="0"/>
              <a:t>The system of international customs law as a branch of international law should be distinguished from the system of international customs law as a science and academic discipline. There is a difference between science and the subject of study. If science is a deep theoretical knowledge about the processes, phenomena of this world, their relationship and development, then the subject of study is the first knowledge of Science. The purpose of the academic discipline is to give students an idea of the basics of a particular science.</a:t>
            </a:r>
            <a:endParaRPr lang="ru-RU" dirty="0"/>
          </a:p>
        </p:txBody>
      </p:sp>
    </p:spTree>
    <p:extLst>
      <p:ext uri="{BB962C8B-B14F-4D97-AF65-F5344CB8AC3E}">
        <p14:creationId xmlns:p14="http://schemas.microsoft.com/office/powerpoint/2010/main" xmlns="" val="2534828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r>
              <a:rPr lang="en-US" dirty="0"/>
              <a:t>The essence of the study of international customs law as a science and academic discipline is the general problems of legal regulation in the field of International Customs Cooperation: subjects of international customs law, sources of international customs law, the essence of international customs law, specific international customs legal relations involving states and international organizations (customs unions, free trade zones) and other organizational and legal forms of cooperation of subjects of international customs law in customs affairs.</a:t>
            </a:r>
            <a:endParaRPr lang="ru-RU" dirty="0"/>
          </a:p>
        </p:txBody>
      </p:sp>
    </p:spTree>
    <p:extLst>
      <p:ext uri="{BB962C8B-B14F-4D97-AF65-F5344CB8AC3E}">
        <p14:creationId xmlns:p14="http://schemas.microsoft.com/office/powerpoint/2010/main" xmlns="" val="12715110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a:bodyPr>
          <a:lstStyle/>
          <a:p>
            <a:pPr marL="0" indent="0">
              <a:buNone/>
            </a:pPr>
            <a:r>
              <a:rPr lang="en-US" dirty="0"/>
              <a:t>According to researchers of international customs law such as K. G. </a:t>
            </a:r>
            <a:r>
              <a:rPr lang="en-US" dirty="0" err="1"/>
              <a:t>Borisov</a:t>
            </a:r>
            <a:r>
              <a:rPr lang="en-US" dirty="0"/>
              <a:t>, K. K. </a:t>
            </a:r>
            <a:r>
              <a:rPr lang="en-US" dirty="0" err="1"/>
              <a:t>Sandrovsky</a:t>
            </a:r>
            <a:r>
              <a:rPr lang="en-US" dirty="0"/>
              <a:t>, V. M. </a:t>
            </a:r>
            <a:r>
              <a:rPr lang="en-US" dirty="0" err="1"/>
              <a:t>Malinovskaya</a:t>
            </a:r>
            <a:r>
              <a:rPr lang="en-US" dirty="0"/>
              <a:t>, the principles of international customs law determine the construction of the industry: </a:t>
            </a:r>
          </a:p>
          <a:p>
            <a:pPr marL="0" indent="0">
              <a:buNone/>
            </a:pPr>
            <a:r>
              <a:rPr lang="en-US" dirty="0"/>
              <a:t>- the principle of Prohibition of direct or indirect actions in order to encroach on the economic sovereignty of the state and prevent the implementation of economic sovereignty of states;</a:t>
            </a:r>
            <a:endParaRPr lang="ru-RU" dirty="0"/>
          </a:p>
        </p:txBody>
      </p:sp>
    </p:spTree>
    <p:extLst>
      <p:ext uri="{BB962C8B-B14F-4D97-AF65-F5344CB8AC3E}">
        <p14:creationId xmlns:p14="http://schemas.microsoft.com/office/powerpoint/2010/main" xmlns="" val="10708191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algn="just"/>
            <a:r>
              <a:rPr lang="en-US" dirty="0"/>
              <a:t>The principle of equal use of the benefits of the international division of Labor by states;</a:t>
            </a:r>
          </a:p>
          <a:p>
            <a:pPr algn="just"/>
            <a:r>
              <a:rPr lang="en-US" dirty="0"/>
              <a:t>The principle of promoting the economic growth of developing, less developed, etc.</a:t>
            </a:r>
            <a:endParaRPr lang="ru-RU" dirty="0" smtClean="0"/>
          </a:p>
        </p:txBody>
      </p:sp>
    </p:spTree>
    <p:extLst>
      <p:ext uri="{BB962C8B-B14F-4D97-AF65-F5344CB8AC3E}">
        <p14:creationId xmlns:p14="http://schemas.microsoft.com/office/powerpoint/2010/main" xmlns="" val="40057187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665140"/>
            <a:ext cx="8229600" cy="5461023"/>
          </a:xfrm>
        </p:spPr>
        <p:txBody>
          <a:bodyPr>
            <a:noAutofit/>
          </a:bodyPr>
          <a:lstStyle/>
          <a:p>
            <a:r>
              <a:rPr lang="en-US" sz="1600" dirty="0"/>
              <a:t>Principles of international customs law:</a:t>
            </a:r>
          </a:p>
          <a:p>
            <a:endParaRPr lang="en-US" sz="1600" dirty="0"/>
          </a:p>
          <a:p>
            <a:r>
              <a:rPr lang="en-US" sz="1600" dirty="0"/>
              <a:t>– promoting a fair economic order and the sovereign equality of States and their economic systems;</a:t>
            </a:r>
          </a:p>
          <a:p>
            <a:endParaRPr lang="en-US" sz="1600" dirty="0"/>
          </a:p>
          <a:p>
            <a:r>
              <a:rPr lang="en-US" sz="1600" dirty="0"/>
              <a:t>– promoting the economic growth of developing countries and bridging the economic gap between developed and developing countries;</a:t>
            </a:r>
          </a:p>
          <a:p>
            <a:endParaRPr lang="en-US" sz="1600" dirty="0"/>
          </a:p>
          <a:p>
            <a:r>
              <a:rPr lang="en-US" sz="1600" dirty="0"/>
              <a:t>– cooperation of States and other entities in the field of customs;</a:t>
            </a:r>
          </a:p>
          <a:p>
            <a:endParaRPr lang="en-US" sz="1600" dirty="0"/>
          </a:p>
          <a:p>
            <a:r>
              <a:rPr lang="en-US" sz="1600" dirty="0"/>
              <a:t>– ensuring the continuous and ever-increasing expansion of international trade;</a:t>
            </a:r>
          </a:p>
          <a:p>
            <a:endParaRPr lang="en-US" sz="1600" dirty="0"/>
          </a:p>
          <a:p>
            <a:r>
              <a:rPr lang="en-US" sz="1600" dirty="0"/>
              <a:t>– striving for a higher level of unification of customs systems;</a:t>
            </a:r>
          </a:p>
          <a:p>
            <a:endParaRPr lang="en-US" sz="1600" dirty="0"/>
          </a:p>
          <a:p>
            <a:r>
              <a:rPr lang="en-US" sz="1600" dirty="0"/>
              <a:t>– improvement of customs legislation and customs technologies;</a:t>
            </a:r>
          </a:p>
          <a:p>
            <a:endParaRPr lang="en-US" sz="1600" dirty="0"/>
          </a:p>
          <a:p>
            <a:r>
              <a:rPr lang="en-US" sz="1600" dirty="0"/>
              <a:t>– strengthening the fight against smuggling, illicit trafficking in narcotic drugs and psychotropic substances, and other customs offenses.</a:t>
            </a:r>
            <a:endParaRPr lang="ru-RU" sz="1600" dirty="0"/>
          </a:p>
        </p:txBody>
      </p:sp>
    </p:spTree>
    <p:extLst>
      <p:ext uri="{BB962C8B-B14F-4D97-AF65-F5344CB8AC3E}">
        <p14:creationId xmlns:p14="http://schemas.microsoft.com/office/powerpoint/2010/main" xmlns="" val="3195320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algn="just"/>
            <a:r>
              <a:rPr lang="en-US" dirty="0"/>
              <a:t>If international law regulates all spheres of international relations as a whole, then international customs law — regulates International customs cooperation or interstate relations in the field of cooperation arising in connection with the passage of people, goods and vehicles across the customs borders of States-international customs relations.</a:t>
            </a:r>
            <a:endParaRPr lang="ru-RU" dirty="0"/>
          </a:p>
        </p:txBody>
      </p:sp>
    </p:spTree>
    <p:extLst>
      <p:ext uri="{BB962C8B-B14F-4D97-AF65-F5344CB8AC3E}">
        <p14:creationId xmlns:p14="http://schemas.microsoft.com/office/powerpoint/2010/main" xmlns="" val="3715593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en-US" dirty="0"/>
              <a:t>Subjects of international customs law: 1) States; 2) international organizations that carry out activities in the field of trade and customs; 3) Nations and peoples that advocate the definition of their statehood; 4) legal entities; 5) individuals.</a:t>
            </a:r>
            <a:endParaRPr lang="ru-RU" dirty="0"/>
          </a:p>
        </p:txBody>
      </p:sp>
    </p:spTree>
    <p:extLst>
      <p:ext uri="{BB962C8B-B14F-4D97-AF65-F5344CB8AC3E}">
        <p14:creationId xmlns:p14="http://schemas.microsoft.com/office/powerpoint/2010/main" xmlns="" val="2323669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en-US" dirty="0"/>
              <a:t>The method of regulating customs law is mandatory and dispositive methods.</a:t>
            </a:r>
          </a:p>
          <a:p>
            <a:endParaRPr lang="en-US" dirty="0"/>
          </a:p>
          <a:p>
            <a:r>
              <a:rPr lang="en-US" dirty="0"/>
              <a:t>Subjects of customs regulation: – on the one hand – customs authorities and employees of these bodies; – on the other hand – individuals. and legal entities.</a:t>
            </a:r>
          </a:p>
          <a:p>
            <a:endParaRPr lang="en-US" dirty="0"/>
          </a:p>
          <a:p>
            <a:r>
              <a:rPr lang="en-US" dirty="0"/>
              <a:t>Objects of customs regulation – goods and vehicles moved through the customs system.</a:t>
            </a:r>
          </a:p>
          <a:p>
            <a:endParaRPr lang="en-US" dirty="0"/>
          </a:p>
          <a:p>
            <a:r>
              <a:rPr lang="en-US" dirty="0"/>
              <a:t>Principles of customs law – the fundamental ideas and principles on which the norms of customs law are based: legality; democracy; clear customs regulation; ensuring the effectiveness of customs legal means, etc.</a:t>
            </a:r>
            <a:endParaRPr lang="ru-RU" dirty="0"/>
          </a:p>
        </p:txBody>
      </p:sp>
    </p:spTree>
    <p:extLst>
      <p:ext uri="{BB962C8B-B14F-4D97-AF65-F5344CB8AC3E}">
        <p14:creationId xmlns:p14="http://schemas.microsoft.com/office/powerpoint/2010/main" xmlns="" val="20196823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2181"/>
            <a:ext cx="8229600" cy="6389377"/>
          </a:xfrm>
        </p:spPr>
        <p:txBody>
          <a:bodyPr>
            <a:noAutofit/>
          </a:bodyPr>
          <a:lstStyle/>
          <a:p>
            <a:pPr marL="0" indent="0" algn="just">
              <a:buNone/>
            </a:pPr>
            <a:r>
              <a:rPr lang="en-US" sz="1800" b="1" dirty="0"/>
              <a:t>Sources of customs </a:t>
            </a:r>
            <a:r>
              <a:rPr lang="en-US" sz="1800" b="1" dirty="0" smtClean="0"/>
              <a:t>law</a:t>
            </a:r>
            <a:endParaRPr lang="en-US" sz="1800" b="1" dirty="0"/>
          </a:p>
          <a:p>
            <a:pPr algn="just"/>
            <a:r>
              <a:rPr lang="en-US" sz="1800" dirty="0"/>
              <a:t>Customs legislation of </a:t>
            </a:r>
            <a:r>
              <a:rPr lang="en-US" sz="1800" dirty="0" smtClean="0"/>
              <a:t>the RK regulates </a:t>
            </a:r>
            <a:r>
              <a:rPr lang="en-US" sz="1800" dirty="0"/>
              <a:t>relations in the field of customs Affairs; to establish the procedure of movement of goods and vehicles across the customs border; arising in the process of customs clearance; arising in the course of customs control; arising in the process of appealing acts, actions (inaction) of customs bodies and their officials; the establishment and application of customs regimes; on establishment, introduction and collection of customs payments</a:t>
            </a:r>
            <a:r>
              <a:rPr lang="en-US" sz="1800" dirty="0" smtClean="0"/>
              <a:t>.</a:t>
            </a:r>
            <a:endParaRPr lang="en-US" sz="1800" dirty="0"/>
          </a:p>
          <a:p>
            <a:pPr algn="just"/>
            <a:r>
              <a:rPr lang="en-US" sz="1800" dirty="0"/>
              <a:t>Main sources of customs law: The Constitution of the </a:t>
            </a:r>
            <a:r>
              <a:rPr lang="en-US" sz="1800" dirty="0" smtClean="0"/>
              <a:t>RK; </a:t>
            </a:r>
            <a:r>
              <a:rPr lang="en-US" sz="1800" dirty="0"/>
              <a:t>international treaties ratified in accordance with the law; Customs code; the </a:t>
            </a:r>
            <a:r>
              <a:rPr lang="en-US" sz="1800" dirty="0" smtClean="0"/>
              <a:t>RK Law </a:t>
            </a:r>
            <a:r>
              <a:rPr lang="en-US" sz="1800" dirty="0"/>
              <a:t>"On customs tariff"; </a:t>
            </a:r>
            <a:r>
              <a:rPr lang="en-US" sz="1800" dirty="0" smtClean="0"/>
              <a:t>law </a:t>
            </a:r>
            <a:r>
              <a:rPr lang="en-US" sz="1800" dirty="0"/>
              <a:t>"About service in customs bodies of the </a:t>
            </a:r>
            <a:r>
              <a:rPr lang="en-US" sz="1800" dirty="0" smtClean="0"/>
              <a:t>RK"</a:t>
            </a:r>
            <a:r>
              <a:rPr lang="en-US" sz="1800" dirty="0"/>
              <a:t>; </a:t>
            </a:r>
            <a:r>
              <a:rPr lang="en-US" sz="1800" dirty="0" smtClean="0"/>
              <a:t>law </a:t>
            </a:r>
            <a:r>
              <a:rPr lang="en-US" sz="1800" dirty="0"/>
              <a:t>"On currency regulation and currency control"; </a:t>
            </a:r>
            <a:r>
              <a:rPr lang="en-US" sz="1800" dirty="0" smtClean="0"/>
              <a:t>law </a:t>
            </a:r>
            <a:r>
              <a:rPr lang="en-US" sz="1800" dirty="0"/>
              <a:t>"About bases of state regulation of foreign trade activity"; criminal code; administrative </a:t>
            </a:r>
            <a:r>
              <a:rPr lang="en-US" sz="1800" dirty="0" smtClean="0"/>
              <a:t>code; </a:t>
            </a:r>
            <a:r>
              <a:rPr lang="en-US" sz="1800" dirty="0"/>
              <a:t>normative acts of the State customs Committee; other normative legal acts</a:t>
            </a:r>
            <a:r>
              <a:rPr lang="en-US" sz="1800" dirty="0" smtClean="0"/>
              <a:t>.</a:t>
            </a:r>
            <a:endParaRPr lang="en-US" sz="1800" dirty="0"/>
          </a:p>
          <a:p>
            <a:pPr algn="just"/>
            <a:r>
              <a:rPr lang="en-US" sz="1800" dirty="0"/>
              <a:t>Acts of customs legislation, decrees Of the President of the </a:t>
            </a:r>
            <a:r>
              <a:rPr lang="en-US" sz="1800" dirty="0" smtClean="0"/>
              <a:t>RK and </a:t>
            </a:r>
            <a:r>
              <a:rPr lang="en-US" sz="1800" dirty="0"/>
              <a:t>resolutions and orders of the government of the </a:t>
            </a:r>
            <a:r>
              <a:rPr lang="en-US" sz="1800" dirty="0" smtClean="0"/>
              <a:t>RK apply </a:t>
            </a:r>
            <a:r>
              <a:rPr lang="en-US" sz="1800" dirty="0"/>
              <a:t>to relations that have arisen after their entry into force and are not retroactive, but legal acts of the Customs legislation of the </a:t>
            </a:r>
            <a:r>
              <a:rPr lang="en-US" sz="1800" dirty="0" smtClean="0"/>
              <a:t>RK that </a:t>
            </a:r>
            <a:r>
              <a:rPr lang="en-US" sz="1800" dirty="0"/>
              <a:t>improve the situation of individuals are retroactive if they explicitly provide for this. </a:t>
            </a:r>
            <a:endParaRPr lang="en-US" sz="1800" dirty="0" smtClean="0"/>
          </a:p>
          <a:p>
            <a:pPr algn="just"/>
            <a:r>
              <a:rPr lang="en-US" sz="1800" dirty="0" smtClean="0"/>
              <a:t>Acts </a:t>
            </a:r>
            <a:r>
              <a:rPr lang="en-US" sz="1800" dirty="0"/>
              <a:t>of customs legislation shall enter into force no earlier than one month after their official publication.</a:t>
            </a:r>
            <a:endParaRPr lang="ru-RU" sz="1800" dirty="0"/>
          </a:p>
        </p:txBody>
      </p:sp>
    </p:spTree>
    <p:extLst>
      <p:ext uri="{BB962C8B-B14F-4D97-AF65-F5344CB8AC3E}">
        <p14:creationId xmlns:p14="http://schemas.microsoft.com/office/powerpoint/2010/main" xmlns="" val="23976668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55000" lnSpcReduction="20000"/>
          </a:bodyPr>
          <a:lstStyle/>
          <a:p>
            <a:r>
              <a:rPr lang="en-US" dirty="0"/>
              <a:t>Customs legal personality – the ability of subjects of customs legal relations to carry out their activities in the field of customs Affairs.</a:t>
            </a:r>
          </a:p>
          <a:p>
            <a:endParaRPr lang="en-US" dirty="0"/>
          </a:p>
          <a:p>
            <a:r>
              <a:rPr lang="en-US" dirty="0"/>
              <a:t>Features of customs legal personality:</a:t>
            </a:r>
          </a:p>
          <a:p>
            <a:endParaRPr lang="en-US" dirty="0"/>
          </a:p>
          <a:p>
            <a:r>
              <a:rPr lang="en-US" dirty="0"/>
              <a:t>– legal entities – a legal entity must be duly registered and, in accordance with the procedure established by law, admitted to a certain type of activity in the course of which it carries out the movement of goods across the customs border;</a:t>
            </a:r>
          </a:p>
          <a:p>
            <a:endParaRPr lang="en-US" dirty="0"/>
          </a:p>
          <a:p>
            <a:r>
              <a:rPr lang="en-US" dirty="0"/>
              <a:t>– individuals – reaching the age of majority, compliance with customs legislation;</a:t>
            </a:r>
          </a:p>
          <a:p>
            <a:endParaRPr lang="en-US" dirty="0"/>
          </a:p>
          <a:p>
            <a:r>
              <a:rPr lang="en-US" dirty="0"/>
              <a:t>– persons engaged in intermediary activities in the field of customs (customs carriers, customs brokers) carry out their activities on the basis of the provisions of the customs code of the Russian Federation and other legal acts in the field of customs.</a:t>
            </a:r>
            <a:endParaRPr lang="ru-RU" dirty="0"/>
          </a:p>
        </p:txBody>
      </p:sp>
    </p:spTree>
    <p:extLst>
      <p:ext uri="{BB962C8B-B14F-4D97-AF65-F5344CB8AC3E}">
        <p14:creationId xmlns:p14="http://schemas.microsoft.com/office/powerpoint/2010/main" xmlns="" val="2959706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en-US" sz="3600" dirty="0">
                <a:latin typeface="Times New Roman"/>
                <a:cs typeface="Times New Roman"/>
              </a:rPr>
              <a:t>International customs law is a branch of International Economic Law. This opinion is held, for example, by the authors of the textbook on international law, edited by </a:t>
            </a:r>
            <a:r>
              <a:rPr lang="en-US" sz="3600" dirty="0" err="1" smtClean="0">
                <a:latin typeface="Times New Roman"/>
                <a:cs typeface="Times New Roman"/>
              </a:rPr>
              <a:t>Yu.M.Kolosov</a:t>
            </a:r>
            <a:r>
              <a:rPr lang="en-US" sz="3600" dirty="0">
                <a:latin typeface="Times New Roman"/>
                <a:cs typeface="Times New Roman"/>
              </a:rPr>
              <a:t>, </a:t>
            </a:r>
            <a:r>
              <a:rPr lang="en-US" sz="3600" dirty="0" smtClean="0">
                <a:latin typeface="Times New Roman"/>
                <a:cs typeface="Times New Roman"/>
              </a:rPr>
              <a:t>              </a:t>
            </a:r>
            <a:r>
              <a:rPr lang="en-US" sz="3600" dirty="0" err="1" smtClean="0">
                <a:latin typeface="Times New Roman"/>
                <a:cs typeface="Times New Roman"/>
              </a:rPr>
              <a:t>E.S.Krivchikova</a:t>
            </a:r>
            <a:r>
              <a:rPr lang="en-US" sz="3600" dirty="0">
                <a:latin typeface="Times New Roman"/>
                <a:cs typeface="Times New Roman"/>
              </a:rPr>
              <a:t>. This is </a:t>
            </a:r>
            <a:r>
              <a:rPr lang="en-US" sz="3600" dirty="0" smtClean="0">
                <a:latin typeface="Times New Roman"/>
                <a:cs typeface="Times New Roman"/>
              </a:rPr>
              <a:t>the first opinion.</a:t>
            </a:r>
            <a:endParaRPr lang="ru-RU" dirty="0"/>
          </a:p>
        </p:txBody>
      </p:sp>
    </p:spTree>
    <p:extLst>
      <p:ext uri="{BB962C8B-B14F-4D97-AF65-F5344CB8AC3E}">
        <p14:creationId xmlns:p14="http://schemas.microsoft.com/office/powerpoint/2010/main" xmlns="" val="2370087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en-US" dirty="0"/>
              <a:t>According to the second approach, international customs law is an independent branch of public international law. This position is held by scientists K. K. </a:t>
            </a:r>
            <a:r>
              <a:rPr lang="en-US" dirty="0" err="1"/>
              <a:t>Sandrovsky</a:t>
            </a:r>
            <a:r>
              <a:rPr lang="en-US" dirty="0"/>
              <a:t>, K. G. </a:t>
            </a:r>
            <a:r>
              <a:rPr lang="en-US" dirty="0" err="1"/>
              <a:t>Borisov</a:t>
            </a:r>
            <a:r>
              <a:rPr lang="en-US" dirty="0"/>
              <a:t> and others.</a:t>
            </a:r>
          </a:p>
          <a:p>
            <a:pPr algn="just"/>
            <a:r>
              <a:rPr lang="en-US" dirty="0"/>
              <a:t>The second position seems to be more correct and consistent with the realities prevailing in international </a:t>
            </a:r>
            <a:r>
              <a:rPr lang="en-US" dirty="0" smtClean="0"/>
              <a:t>law.</a:t>
            </a:r>
            <a:endParaRPr lang="ru-RU" dirty="0"/>
          </a:p>
        </p:txBody>
      </p:sp>
    </p:spTree>
    <p:extLst>
      <p:ext uri="{BB962C8B-B14F-4D97-AF65-F5344CB8AC3E}">
        <p14:creationId xmlns:p14="http://schemas.microsoft.com/office/powerpoint/2010/main" xmlns="" val="3992662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en-US" sz="3600" dirty="0">
                <a:latin typeface="Times New Roman"/>
                <a:cs typeface="Times New Roman"/>
              </a:rPr>
              <a:t>International customs law is an independent branch of international law, as it meets all the requirements for other branches of international law.</a:t>
            </a:r>
            <a:endParaRPr lang="ru-RU" dirty="0"/>
          </a:p>
        </p:txBody>
      </p:sp>
    </p:spTree>
    <p:extLst>
      <p:ext uri="{BB962C8B-B14F-4D97-AF65-F5344CB8AC3E}">
        <p14:creationId xmlns:p14="http://schemas.microsoft.com/office/powerpoint/2010/main" xmlns="" val="741568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1600200"/>
            <a:ext cx="8229600" cy="4910113"/>
          </a:xfrm>
        </p:spPr>
        <p:txBody>
          <a:bodyPr>
            <a:normAutofit/>
          </a:bodyPr>
          <a:lstStyle/>
          <a:p>
            <a:r>
              <a:rPr lang="en-US" dirty="0"/>
              <a:t>The first </a:t>
            </a:r>
            <a:r>
              <a:rPr lang="en-US" dirty="0" smtClean="0"/>
              <a:t>criteria </a:t>
            </a:r>
            <a:r>
              <a:rPr lang="en-US" dirty="0"/>
              <a:t>for the division of branches in international law provides for the existence of an independent subject of regulation of the branch of international law. </a:t>
            </a:r>
          </a:p>
          <a:p>
            <a:r>
              <a:rPr lang="en-US" dirty="0"/>
              <a:t>The second is the presence of a sufficient amount of international legal material, i.e. the number of international legal sources (including universal, codified sources of law).</a:t>
            </a:r>
            <a:endParaRPr lang="ru-RU" dirty="0"/>
          </a:p>
        </p:txBody>
      </p:sp>
    </p:spTree>
    <p:extLst>
      <p:ext uri="{BB962C8B-B14F-4D97-AF65-F5344CB8AC3E}">
        <p14:creationId xmlns:p14="http://schemas.microsoft.com/office/powerpoint/2010/main" xmlns="" val="1406581228"/>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180</TotalTime>
  <Words>4739</Words>
  <Application>Microsoft Office PowerPoint</Application>
  <PresentationFormat>Экран (4:3)</PresentationFormat>
  <Paragraphs>132</Paragraphs>
  <Slides>53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53</vt:i4>
      </vt:variant>
    </vt:vector>
  </HeadingPairs>
  <TitlesOfParts>
    <vt:vector size="54" baseType="lpstr">
      <vt:lpstr>Тема Office</vt:lpstr>
      <vt:lpstr>The concept of International Customs Law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Signs of international customs law:</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2.availability of a certain regulatory material, sources of law in this area, including codified ones.</vt:lpstr>
      <vt:lpstr>Слайд 37</vt:lpstr>
      <vt:lpstr>Слайд 38</vt:lpstr>
      <vt:lpstr>3.the importance of separating this branch of public international law.</vt:lpstr>
      <vt:lpstr>Слайд 40</vt:lpstr>
      <vt:lpstr>Слайд 41</vt:lpstr>
      <vt:lpstr>Слайд 42</vt:lpstr>
      <vt:lpstr>Слайд 43</vt:lpstr>
      <vt:lpstr>Слайд 44</vt:lpstr>
      <vt:lpstr>Слайд 45</vt:lpstr>
      <vt:lpstr>Слайд 46</vt:lpstr>
      <vt:lpstr>Слайд 47</vt:lpstr>
      <vt:lpstr>Слайд 48</vt:lpstr>
      <vt:lpstr>Слайд 49</vt:lpstr>
      <vt:lpstr>Слайд 50</vt:lpstr>
      <vt:lpstr>Слайд 51</vt:lpstr>
      <vt:lpstr>Слайд 52</vt:lpstr>
      <vt:lpstr>Слайд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Дәріс 1. Халықаралық кеден құқығының түсінігі, жүйесі.</dc:title>
  <dc:creator>Пользователь Microsoft Office</dc:creator>
  <cp:lastModifiedBy>user</cp:lastModifiedBy>
  <cp:revision>25</cp:revision>
  <dcterms:created xsi:type="dcterms:W3CDTF">2020-09-26T05:27:38Z</dcterms:created>
  <dcterms:modified xsi:type="dcterms:W3CDTF">2022-09-20T03:29:09Z</dcterms:modified>
</cp:coreProperties>
</file>